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906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j-lt"/>
        <a:ea typeface="+mj-ea"/>
        <a:cs typeface="+mj-cs"/>
        <a:sym typeface="Avenir Roman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j-lt"/>
        <a:ea typeface="+mj-ea"/>
        <a:cs typeface="+mj-cs"/>
        <a:sym typeface="Avenir Roman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j-lt"/>
        <a:ea typeface="+mj-ea"/>
        <a:cs typeface="+mj-cs"/>
        <a:sym typeface="Avenir Roman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j-lt"/>
        <a:ea typeface="+mj-ea"/>
        <a:cs typeface="+mj-cs"/>
        <a:sym typeface="Avenir Roman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j-lt"/>
        <a:ea typeface="+mj-ea"/>
        <a:cs typeface="+mj-cs"/>
        <a:sym typeface="Avenir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j-lt"/>
        <a:ea typeface="+mj-ea"/>
        <a:cs typeface="+mj-cs"/>
        <a:sym typeface="Avenir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j-lt"/>
        <a:ea typeface="+mj-ea"/>
        <a:cs typeface="+mj-cs"/>
        <a:sym typeface="Avenir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j-lt"/>
        <a:ea typeface="+mj-ea"/>
        <a:cs typeface="+mj-cs"/>
        <a:sym typeface="Avenir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j-lt"/>
        <a:ea typeface="+mj-ea"/>
        <a:cs typeface="+mj-cs"/>
        <a:sym typeface="Avenir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venir Heavy Oblique"/>
          <a:ea typeface="Avenir Heavy Oblique"/>
          <a:cs typeface="Avenir Heavy Obliq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Avenir Heavy Oblique"/>
          <a:ea typeface="Avenir Heavy Oblique"/>
          <a:cs typeface="Avenir Heavy Obliq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venir Heavy Oblique"/>
          <a:ea typeface="Avenir Heavy Oblique"/>
          <a:cs typeface="Avenir Heavy Obliq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venir Heavy Oblique"/>
          <a:ea typeface="Avenir Heavy Oblique"/>
          <a:cs typeface="Avenir Heavy Obliq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Heavy Oblique"/>
          <a:ea typeface="Avenir Heavy Oblique"/>
          <a:cs typeface="Avenir Heavy Obliq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Avenir Heavy Oblique"/>
          <a:ea typeface="Avenir Heavy Oblique"/>
          <a:cs typeface="Avenir Heavy Obliq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venir Heavy Oblique"/>
          <a:ea typeface="Avenir Heavy Oblique"/>
          <a:cs typeface="Avenir Heavy Obliq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venir Heavy Oblique"/>
          <a:ea typeface="Avenir Heavy Oblique"/>
          <a:cs typeface="Avenir Heavy Obliq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Heavy Oblique"/>
          <a:ea typeface="Avenir Heavy Oblique"/>
          <a:cs typeface="Avenir Heavy Obliq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n">
        <a:font>
          <a:latin typeface="Avenir Heavy Oblique"/>
          <a:ea typeface="Avenir Heavy Oblique"/>
          <a:cs typeface="Avenir Heavy Obliq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Avenir Heavy Oblique"/>
          <a:ea typeface="Avenir Heavy Oblique"/>
          <a:cs typeface="Avenir Heavy Obliq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Avenir Heavy Oblique"/>
          <a:ea typeface="Avenir Heavy Oblique"/>
          <a:cs typeface="Avenir Heavy Obliq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Heavy Oblique"/>
          <a:ea typeface="Avenir Heavy Oblique"/>
          <a:cs typeface="Avenir Heavy Obliq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 b="def" i="def"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Avenir Heavy Oblique"/>
          <a:ea typeface="Avenir Heavy Oblique"/>
          <a:cs typeface="Avenir Heavy Obliq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Avenir Heavy Oblique"/>
          <a:ea typeface="Avenir Heavy Oblique"/>
          <a:cs typeface="Avenir Heavy Obliq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Avenir Heavy Oblique"/>
          <a:ea typeface="Avenir Heavy Oblique"/>
          <a:cs typeface="Avenir Heavy Obliq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Heavy Oblique"/>
          <a:ea typeface="Avenir Heavy Oblique"/>
          <a:cs typeface="Avenir Heavy Obliq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Heavy Oblique"/>
          <a:ea typeface="Avenir Heavy Oblique"/>
          <a:cs typeface="Avenir Heavy Obliq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venir Heavy Oblique"/>
          <a:ea typeface="Avenir Heavy Oblique"/>
          <a:cs typeface="Avenir Heavy Obliq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venir Heavy Oblique"/>
          <a:ea typeface="Avenir Heavy Oblique"/>
          <a:cs typeface="Avenir Heavy Obliq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venir Heavy Oblique"/>
          <a:ea typeface="Avenir Heavy Oblique"/>
          <a:cs typeface="Avenir Heavy Obliq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venir Heavy Oblique"/>
          <a:ea typeface="Avenir Heavy Oblique"/>
          <a:cs typeface="Avenir Heavy Obliq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venir Heavy Oblique"/>
          <a:ea typeface="Avenir Heavy Oblique"/>
          <a:cs typeface="Avenir Heavy Obliq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venir Heavy Oblique"/>
          <a:ea typeface="Avenir Heavy Oblique"/>
          <a:cs typeface="Avenir Heavy Obliq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body" sz="quarter" idx="1"/>
          </p:nvPr>
        </p:nvSpPr>
        <p:spPr>
          <a:xfrm>
            <a:off x="155575" y="6337300"/>
            <a:ext cx="9559925" cy="62071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SzTx/>
              <a:buNone/>
              <a:defRPr sz="28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0" indent="0" algn="ctr">
              <a:spcBef>
                <a:spcPts val="600"/>
              </a:spcBef>
              <a:buSzTx/>
              <a:buNone/>
              <a:defRPr sz="28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</a:defRPr>
            </a:lvl2pPr>
            <a:lvl3pPr marL="0" indent="0" algn="ctr">
              <a:spcBef>
                <a:spcPts val="600"/>
              </a:spcBef>
              <a:buSzTx/>
              <a:buNone/>
              <a:defRPr sz="28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</a:defRPr>
            </a:lvl3pPr>
            <a:lvl4pPr marL="0" indent="0" algn="ctr">
              <a:spcBef>
                <a:spcPts val="600"/>
              </a:spcBef>
              <a:buSzTx/>
              <a:buNone/>
              <a:defRPr sz="28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</a:defRPr>
            </a:lvl4pPr>
            <a:lvl5pPr marL="0" indent="0" algn="ctr">
              <a:spcBef>
                <a:spcPts val="600"/>
              </a:spcBef>
              <a:buSzTx/>
              <a:buNone/>
              <a:defRPr sz="28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7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622" y="141287"/>
            <a:ext cx="875278" cy="913867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/>
          <p:nvPr/>
        </p:nvSpPr>
        <p:spPr>
          <a:xfrm>
            <a:off x="1058662" y="230136"/>
            <a:ext cx="7005641" cy="736305"/>
          </a:xfrm>
          <a:prstGeom prst="rect">
            <a:avLst/>
          </a:prstGeom>
          <a:gradFill>
            <a:gsLst>
              <a:gs pos="0">
                <a:srgbClr val="70ABD8"/>
              </a:gs>
              <a:gs pos="100000">
                <a:srgbClr val="FEF9FF"/>
              </a:gs>
            </a:gsLst>
            <a:lin ang="11595198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9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08950" y="141287"/>
            <a:ext cx="1672627" cy="914005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/>
          <p:nvPr/>
        </p:nvSpPr>
        <p:spPr>
          <a:xfrm>
            <a:off x="1006163" y="645064"/>
            <a:ext cx="1387061" cy="246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700">
                <a:solidFill>
                  <a:srgbClr val="005493"/>
                </a:solidFill>
                <a:uFill>
                  <a:solidFill>
                    <a:srgbClr val="FFFFFF"/>
                  </a:solidFill>
                </a:uFill>
                <a:latin typeface="Sansation"/>
                <a:ea typeface="Sansation"/>
                <a:cs typeface="Sansation"/>
                <a:sym typeface="Sansation"/>
              </a:defRPr>
            </a:lvl1pPr>
          </a:lstStyle>
          <a:p>
            <a:pPr>
              <a:defRPr b="0" sz="1800">
                <a:solidFill>
                  <a:srgbClr val="000000"/>
                </a:solidFill>
                <a:uFillTx/>
              </a:defRPr>
            </a:pPr>
            <a:r>
              <a:rPr b="1" sz="1700">
                <a:solidFill>
                  <a:srgbClr val="005493"/>
                </a:solidFill>
                <a:uFill>
                  <a:solidFill>
                    <a:srgbClr val="FFFFFF"/>
                  </a:solidFill>
                </a:uFill>
              </a:rPr>
              <a:t>Segelrevier.ch</a:t>
            </a:r>
          </a:p>
        </p:txBody>
      </p:sp>
      <p:sp>
        <p:nvSpPr>
          <p:cNvPr id="21" name="Shape 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1134467" y="230136"/>
            <a:ext cx="6928013" cy="736305"/>
          </a:xfrm>
          <a:prstGeom prst="rect">
            <a:avLst/>
          </a:prstGeom>
          <a:gradFill>
            <a:gsLst>
              <a:gs pos="0">
                <a:srgbClr val="70ABD8"/>
              </a:gs>
              <a:gs pos="100000">
                <a:srgbClr val="FEF9FF"/>
              </a:gs>
            </a:gsLst>
            <a:lin ang="11595198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7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622" y="141287"/>
            <a:ext cx="875278" cy="913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82929" y="141287"/>
            <a:ext cx="1570966" cy="85845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/>
          <p:nvPr/>
        </p:nvSpPr>
        <p:spPr>
          <a:xfrm>
            <a:off x="1006163" y="645064"/>
            <a:ext cx="1387061" cy="246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700">
                <a:solidFill>
                  <a:srgbClr val="005493"/>
                </a:solidFill>
                <a:uFill>
                  <a:solidFill>
                    <a:srgbClr val="FFFFFF"/>
                  </a:solidFill>
                </a:uFill>
                <a:latin typeface="Sansation"/>
                <a:ea typeface="Sansation"/>
                <a:cs typeface="Sansation"/>
                <a:sym typeface="Sansation"/>
              </a:defRPr>
            </a:lvl1pPr>
          </a:lstStyle>
          <a:p>
            <a:pPr>
              <a:defRPr b="0" sz="1800">
                <a:solidFill>
                  <a:srgbClr val="000000"/>
                </a:solidFill>
                <a:uFillTx/>
              </a:defRPr>
            </a:pPr>
            <a:r>
              <a:rPr b="1" sz="1700">
                <a:solidFill>
                  <a:srgbClr val="005493"/>
                </a:solidFill>
                <a:uFill>
                  <a:solidFill>
                    <a:srgbClr val="FFFFFF"/>
                  </a:solidFill>
                </a:uFill>
              </a:rPr>
              <a:t>Segelrevier.ch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622" y="141287"/>
            <a:ext cx="875278" cy="913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9599" y="230186"/>
            <a:ext cx="8616654" cy="73630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1079599" y="230136"/>
            <a:ext cx="7005638" cy="736305"/>
          </a:xfrm>
          <a:prstGeom prst="rect">
            <a:avLst/>
          </a:prstGeom>
          <a:gradFill>
            <a:gsLst>
              <a:gs pos="0">
                <a:srgbClr val="70ABD8"/>
              </a:gs>
              <a:gs pos="100000">
                <a:srgbClr val="FEF9FF"/>
              </a:gs>
            </a:gsLst>
            <a:lin ang="11595198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5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50820" y="153242"/>
            <a:ext cx="1523531" cy="83253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/>
        </p:nvSpPr>
        <p:spPr>
          <a:xfrm>
            <a:off x="1006163" y="645064"/>
            <a:ext cx="1387061" cy="246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700">
                <a:solidFill>
                  <a:srgbClr val="005493"/>
                </a:solidFill>
                <a:uFill>
                  <a:solidFill>
                    <a:srgbClr val="FFFFFF"/>
                  </a:solidFill>
                </a:uFill>
                <a:latin typeface="Sansation"/>
                <a:ea typeface="Sansation"/>
                <a:cs typeface="Sansation"/>
                <a:sym typeface="Sansation"/>
              </a:defRPr>
            </a:lvl1pPr>
          </a:lstStyle>
          <a:p>
            <a:pPr>
              <a:defRPr b="0" sz="1800">
                <a:solidFill>
                  <a:srgbClr val="000000"/>
                </a:solidFill>
                <a:uFillTx/>
              </a:defRPr>
            </a:pPr>
            <a:r>
              <a:rPr b="1" sz="1700">
                <a:solidFill>
                  <a:srgbClr val="005493"/>
                </a:solidFill>
                <a:uFill>
                  <a:solidFill>
                    <a:srgbClr val="FFFFFF"/>
                  </a:solidFill>
                </a:uFill>
              </a:rPr>
              <a:t>Segelrevier.ch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-11532659" y="2281236"/>
            <a:ext cx="8401051" cy="5300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" name="Shape 8"/>
          <p:cNvSpPr/>
          <p:nvPr>
            <p:ph type="title"/>
          </p:nvPr>
        </p:nvSpPr>
        <p:spPr>
          <a:xfrm>
            <a:off x="1484180" y="514350"/>
            <a:ext cx="7924801" cy="2179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Titeltext</a:t>
            </a:r>
          </a:p>
        </p:txBody>
      </p:sp>
      <p:sp>
        <p:nvSpPr>
          <p:cNvPr id="9" name="Shape 9"/>
          <p:cNvSpPr/>
          <p:nvPr>
            <p:ph type="sldNum" sz="quarter" idx="2"/>
          </p:nvPr>
        </p:nvSpPr>
        <p:spPr>
          <a:xfrm>
            <a:off x="7099300" y="6172200"/>
            <a:ext cx="2311400" cy="3683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2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1pPr>
      <a:lvl2pPr marL="838200" marR="0" indent="-3810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b="1" baseline="0" cap="none" i="0" spc="0" strike="noStrike" sz="2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2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3pPr>
      <a:lvl4pPr marL="16764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b="1" baseline="0" cap="none" i="0" spc="0" strike="noStrike" sz="2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4pPr>
      <a:lvl5pPr marL="21336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b="1" baseline="0" cap="none" i="0" spc="0" strike="noStrike" sz="2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5pPr>
      <a:lvl6pPr marL="25908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2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6pPr>
      <a:lvl7pPr marL="30480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2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7pPr>
      <a:lvl8pPr marL="3505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2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8pPr>
      <a:lvl9pPr marL="39624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2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886883" y="1345670"/>
            <a:ext cx="8280401" cy="4081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800">
                <a:uFillTx/>
                <a:latin typeface="Arial"/>
                <a:ea typeface="Arial"/>
                <a:cs typeface="Arial"/>
                <a:sym typeface="Arial"/>
              </a:defRPr>
            </a:pPr>
            <a:br/>
            <a:r>
              <a:rPr b="1" sz="2400">
                <a:uFill>
                  <a:solidFill>
                    <a:srgbClr val="000000"/>
                  </a:solidFill>
                </a:uFill>
              </a:rPr>
              <a:t>Die terrestrischen Standlinien:</a:t>
            </a:r>
            <a:br>
              <a:rPr b="1" sz="2400">
                <a:uFill>
                  <a:solidFill>
                    <a:srgbClr val="000000"/>
                  </a:solidFill>
                </a:uFill>
              </a:rPr>
            </a:br>
            <a:br>
              <a:rPr b="1" sz="2400">
                <a:uFill>
                  <a:solidFill>
                    <a:srgbClr val="000000"/>
                  </a:solidFill>
                </a:uFill>
              </a:rPr>
            </a:br>
            <a:r>
              <a:rPr b="1" sz="2400">
                <a:uFill>
                  <a:solidFill>
                    <a:srgbClr val="000000"/>
                  </a:solidFill>
                </a:uFill>
              </a:rPr>
              <a:t>Peilen, Loten, Messen</a:t>
            </a:r>
            <a:endParaRPr b="1"/>
          </a:p>
          <a:p>
            <a:pPr>
              <a:defRPr sz="1800">
                <a:uFillTx/>
                <a:latin typeface="Arial"/>
                <a:ea typeface="Arial"/>
                <a:cs typeface="Arial"/>
                <a:sym typeface="Arial"/>
              </a:defRPr>
            </a:pPr>
            <a:endParaRPr b="1"/>
          </a:p>
          <a:p>
            <a:pPr>
              <a:defRPr sz="1800">
                <a:uFillTx/>
                <a:latin typeface="Arial"/>
                <a:ea typeface="Arial"/>
                <a:cs typeface="Arial"/>
                <a:sym typeface="Arial"/>
              </a:defRPr>
            </a:pPr>
            <a:r>
              <a:rPr sz="2400">
                <a:uFill>
                  <a:solidFill>
                    <a:srgbClr val="000000"/>
                  </a:solidFill>
                </a:uFill>
              </a:rPr>
              <a:t>Um unseren Standort auf der Seekarte möglichst genau zu bestimmen, stehen uns diverse Möglichkeiten zur Verfügung. </a:t>
            </a:r>
          </a:p>
          <a:p>
            <a:pPr>
              <a:defRPr sz="1800">
                <a:uFillTx/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1800">
                <a:uFillTx/>
                <a:latin typeface="Arial"/>
                <a:ea typeface="Arial"/>
                <a:cs typeface="Arial"/>
                <a:sym typeface="Arial"/>
              </a:defRPr>
            </a:pPr>
            <a:r>
              <a:rPr sz="2400">
                <a:uFill>
                  <a:solidFill>
                    <a:srgbClr val="000000"/>
                  </a:solidFill>
                </a:uFill>
              </a:rPr>
              <a:t>Jedes der nachfolgend vorgestellten Verfahren basiert auf Standlinien, aus deren Kreuzungspunkten wir unseren O</a:t>
            </a:r>
            <a:r>
              <a:rPr sz="1300">
                <a:uFill>
                  <a:solidFill>
                    <a:srgbClr val="000000"/>
                  </a:solidFill>
                </a:uFill>
              </a:rPr>
              <a:t>b </a:t>
            </a:r>
            <a:r>
              <a:rPr sz="2400">
                <a:uFill>
                  <a:solidFill>
                    <a:srgbClr val="000000"/>
                  </a:solidFill>
                </a:uFill>
              </a:rPr>
              <a:t>ableiten können…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3376830" y="416465"/>
            <a:ext cx="2503638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u="sng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u="none">
                <a:uFillTx/>
              </a:defRPr>
            </a:pPr>
            <a:r>
              <a:rPr sz="2400" u="sng">
                <a:uFill>
                  <a:solidFill>
                    <a:srgbClr val="000000"/>
                  </a:solidFill>
                </a:uFill>
              </a:rPr>
              <a:t>Die Doppelpeilung</a:t>
            </a:r>
          </a:p>
        </p:txBody>
      </p:sp>
      <p:grpSp>
        <p:nvGrpSpPr>
          <p:cNvPr id="276" name="Group 276"/>
          <p:cNvGrpSpPr/>
          <p:nvPr/>
        </p:nvGrpSpPr>
        <p:grpSpPr>
          <a:xfrm>
            <a:off x="8260930" y="1165836"/>
            <a:ext cx="1560742" cy="2102502"/>
            <a:chOff x="0" y="0"/>
            <a:chExt cx="1560740" cy="2102500"/>
          </a:xfrm>
        </p:grpSpPr>
        <p:sp>
          <p:nvSpPr>
            <p:cNvPr id="274" name="Shape 274"/>
            <p:cNvSpPr/>
            <p:nvPr/>
          </p:nvSpPr>
          <p:spPr>
            <a:xfrm>
              <a:off x="26680" y="0"/>
              <a:ext cx="1053791" cy="2722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b="1"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 b="0">
                  <a:uFillTx/>
                </a:defRPr>
              </a:pPr>
              <a:r>
                <a:rPr b="1">
                  <a:uFill>
                    <a:solidFill>
                      <a:srgbClr val="000000"/>
                    </a:solidFill>
                  </a:uFill>
                </a:rPr>
                <a:t>Aufgabe:</a:t>
              </a:r>
            </a:p>
          </p:txBody>
        </p:sp>
        <p:sp>
          <p:nvSpPr>
            <p:cNvPr id="275" name="Shape 275"/>
            <p:cNvSpPr/>
            <p:nvPr/>
          </p:nvSpPr>
          <p:spPr>
            <a:xfrm>
              <a:off x="0" y="520264"/>
              <a:ext cx="1560741" cy="1582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800">
                  <a:uFillTx/>
                  <a:latin typeface="Arial"/>
                  <a:ea typeface="Arial"/>
                  <a:cs typeface="Arial"/>
                  <a:sym typeface="Arial"/>
                </a:defRPr>
              </a:pPr>
              <a:r>
                <a:rPr i="1" sz="1000">
                  <a:uFill>
                    <a:solidFill>
                      <a:srgbClr val="000000"/>
                    </a:solidFill>
                  </a:uFill>
                </a:rPr>
                <a:t>Entsprechend </a:t>
              </a:r>
              <a:br>
                <a:rPr i="1" sz="1000">
                  <a:uFill>
                    <a:solidFill>
                      <a:srgbClr val="000000"/>
                    </a:solidFill>
                  </a:uFill>
                </a:rPr>
              </a:br>
              <a:r>
                <a:rPr i="1" sz="1000">
                  <a:uFill>
                    <a:solidFill>
                      <a:srgbClr val="000000"/>
                    </a:solidFill>
                  </a:uFill>
                </a:rPr>
                <a:t>CSS Kartenaufgabe Typ 14</a:t>
              </a:r>
              <a:br>
                <a:rPr i="1" sz="1000">
                  <a:uFill>
                    <a:solidFill>
                      <a:srgbClr val="000000"/>
                    </a:solidFill>
                  </a:uFill>
                </a:rPr>
              </a:br>
              <a:br>
                <a:rPr i="1" sz="1000">
                  <a:uFill>
                    <a:solidFill>
                      <a:srgbClr val="000000"/>
                    </a:solidFill>
                  </a:uFill>
                </a:rPr>
              </a:br>
              <a:r>
                <a:rPr sz="1000">
                  <a:uFill>
                    <a:solidFill>
                      <a:srgbClr val="000000"/>
                    </a:solidFill>
                  </a:uFill>
                </a:rPr>
                <a:t>Ortsbestimmung durch  </a:t>
              </a:r>
              <a:r>
                <a:rPr b="1" sz="1000">
                  <a:uFill>
                    <a:solidFill>
                      <a:srgbClr val="000000"/>
                    </a:solidFill>
                  </a:uFill>
                </a:rPr>
                <a:t>Doppel</a:t>
              </a:r>
              <a:r>
                <a:rPr b="1" sz="1000">
                  <a:uFill>
                    <a:solidFill>
                      <a:srgbClr val="000000"/>
                    </a:solidFill>
                  </a:uFill>
                </a:rPr>
                <a:t>peilung mittels Handkompass.</a:t>
              </a:r>
            </a:p>
          </p:txBody>
        </p:sp>
      </p:grpSp>
      <p:graphicFrame>
        <p:nvGraphicFramePr>
          <p:cNvPr id="277" name="Table 277"/>
          <p:cNvGraphicFramePr/>
          <p:nvPr/>
        </p:nvGraphicFramePr>
        <p:xfrm>
          <a:off x="8251163" y="2751666"/>
          <a:ext cx="1606647" cy="115401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796083"/>
                <a:gridCol w="797863"/>
              </a:tblGrid>
              <a:tr h="28532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>
                          <a:uFillTx/>
                          <a:latin typeface="+mj-lt"/>
                          <a:ea typeface="+mj-ea"/>
                          <a:cs typeface="+mj-cs"/>
                          <a:sym typeface="Avenir Roman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MgK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>
                          <a:uFillTx/>
                          <a:latin typeface="+mj-lt"/>
                          <a:ea typeface="+mj-ea"/>
                          <a:cs typeface="+mj-cs"/>
                          <a:sym typeface="Avenir Roman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283°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  <a:tr h="28532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</a:defRPr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Abl.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>
                          <a:uFillTx/>
                          <a:latin typeface="+mj-lt"/>
                          <a:ea typeface="+mj-ea"/>
                          <a:cs typeface="+mj-cs"/>
                          <a:sym typeface="Avenir Roman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-9°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  <a:tr h="28532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</a:defRPr>
                      </a:pPr>
                      <a:r>
                        <a:rPr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MW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</a:defRPr>
                      </a:pPr>
                      <a:r>
                        <a:rPr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-4°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  <a:tr h="28532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</a:defRPr>
                      </a:pPr>
                      <a:r>
                        <a:rPr sz="120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rwK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</a:defRPr>
                      </a:pPr>
                      <a:r>
                        <a:rPr sz="120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270°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</a:tbl>
          </a:graphicData>
        </a:graphic>
      </p:graphicFrame>
      <p:pic>
        <p:nvPicPr>
          <p:cNvPr id="27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1266" y="976349"/>
            <a:ext cx="525150" cy="5052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7503" y="6035859"/>
            <a:ext cx="6897097" cy="614293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/>
        </p:nvSpPr>
        <p:spPr>
          <a:xfrm>
            <a:off x="745764" y="1605359"/>
            <a:ext cx="6790860" cy="1"/>
          </a:xfrm>
          <a:prstGeom prst="line">
            <a:avLst/>
          </a:prstGeom>
          <a:ln>
            <a:solidFill>
              <a:schemeClr val="accent4"/>
            </a:solidFill>
            <a:bevel/>
          </a:ln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81" name="Shape 281"/>
          <p:cNvSpPr/>
          <p:nvPr/>
        </p:nvSpPr>
        <p:spPr>
          <a:xfrm>
            <a:off x="754231" y="4763426"/>
            <a:ext cx="6790859" cy="1"/>
          </a:xfrm>
          <a:prstGeom prst="line">
            <a:avLst/>
          </a:prstGeom>
          <a:ln>
            <a:solidFill>
              <a:schemeClr val="accent4"/>
            </a:solidFill>
            <a:bevel/>
          </a:ln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82" name="Shape 282"/>
          <p:cNvSpPr/>
          <p:nvPr/>
        </p:nvSpPr>
        <p:spPr>
          <a:xfrm flipH="1">
            <a:off x="1236831" y="1295202"/>
            <a:ext cx="1" cy="4719496"/>
          </a:xfrm>
          <a:prstGeom prst="line">
            <a:avLst/>
          </a:prstGeom>
          <a:ln>
            <a:solidFill>
              <a:schemeClr val="accent4"/>
            </a:solidFill>
            <a:bevel/>
          </a:ln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83" name="Shape 283"/>
          <p:cNvSpPr/>
          <p:nvPr/>
        </p:nvSpPr>
        <p:spPr>
          <a:xfrm flipH="1">
            <a:off x="3937698" y="1312135"/>
            <a:ext cx="1" cy="4719496"/>
          </a:xfrm>
          <a:prstGeom prst="line">
            <a:avLst/>
          </a:prstGeom>
          <a:ln>
            <a:solidFill>
              <a:schemeClr val="accent4"/>
            </a:solidFill>
            <a:bevel/>
          </a:ln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84" name="Shape 284"/>
          <p:cNvSpPr/>
          <p:nvPr/>
        </p:nvSpPr>
        <p:spPr>
          <a:xfrm flipH="1">
            <a:off x="6621631" y="1337535"/>
            <a:ext cx="1" cy="4719496"/>
          </a:xfrm>
          <a:prstGeom prst="line">
            <a:avLst/>
          </a:prstGeom>
          <a:ln>
            <a:solidFill>
              <a:schemeClr val="accent4"/>
            </a:solidFill>
            <a:bevel/>
          </a:ln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85" name="Shape 285"/>
          <p:cNvSpPr/>
          <p:nvPr/>
        </p:nvSpPr>
        <p:spPr>
          <a:xfrm>
            <a:off x="711337" y="4095055"/>
            <a:ext cx="6833527" cy="1969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4" y="0"/>
                </a:moveTo>
                <a:lnTo>
                  <a:pt x="1300" y="817"/>
                </a:lnTo>
                <a:lnTo>
                  <a:pt x="1753" y="2183"/>
                </a:lnTo>
                <a:lnTo>
                  <a:pt x="2280" y="4468"/>
                </a:lnTo>
                <a:lnTo>
                  <a:pt x="2484" y="6346"/>
                </a:lnTo>
                <a:lnTo>
                  <a:pt x="2965" y="9432"/>
                </a:lnTo>
                <a:lnTo>
                  <a:pt x="3802" y="9706"/>
                </a:lnTo>
                <a:lnTo>
                  <a:pt x="5053" y="10185"/>
                </a:lnTo>
                <a:lnTo>
                  <a:pt x="5191" y="12083"/>
                </a:lnTo>
                <a:lnTo>
                  <a:pt x="5923" y="14440"/>
                </a:lnTo>
                <a:lnTo>
                  <a:pt x="6787" y="14670"/>
                </a:lnTo>
                <a:lnTo>
                  <a:pt x="7886" y="15721"/>
                </a:lnTo>
                <a:lnTo>
                  <a:pt x="8435" y="16954"/>
                </a:lnTo>
                <a:lnTo>
                  <a:pt x="9245" y="19311"/>
                </a:lnTo>
                <a:lnTo>
                  <a:pt x="10062" y="18969"/>
                </a:lnTo>
                <a:lnTo>
                  <a:pt x="10799" y="20020"/>
                </a:lnTo>
                <a:lnTo>
                  <a:pt x="11853" y="19815"/>
                </a:lnTo>
                <a:lnTo>
                  <a:pt x="12553" y="19174"/>
                </a:lnTo>
                <a:lnTo>
                  <a:pt x="13842" y="19380"/>
                </a:lnTo>
                <a:lnTo>
                  <a:pt x="14317" y="20617"/>
                </a:lnTo>
                <a:lnTo>
                  <a:pt x="15286" y="20412"/>
                </a:lnTo>
                <a:lnTo>
                  <a:pt x="16090" y="19497"/>
                </a:lnTo>
                <a:lnTo>
                  <a:pt x="16979" y="18035"/>
                </a:lnTo>
                <a:cubicBezTo>
                  <a:pt x="17311" y="17842"/>
                  <a:pt x="17645" y="17697"/>
                  <a:pt x="17980" y="17599"/>
                </a:cubicBezTo>
                <a:cubicBezTo>
                  <a:pt x="18228" y="17528"/>
                  <a:pt x="18476" y="17482"/>
                  <a:pt x="18724" y="17462"/>
                </a:cubicBezTo>
                <a:lnTo>
                  <a:pt x="19278" y="18216"/>
                </a:lnTo>
                <a:lnTo>
                  <a:pt x="19806" y="18993"/>
                </a:lnTo>
                <a:lnTo>
                  <a:pt x="20821" y="19448"/>
                </a:lnTo>
                <a:lnTo>
                  <a:pt x="21482" y="19771"/>
                </a:lnTo>
                <a:lnTo>
                  <a:pt x="21600" y="21600"/>
                </a:lnTo>
                <a:lnTo>
                  <a:pt x="0" y="21302"/>
                </a:lnTo>
                <a:lnTo>
                  <a:pt x="74" y="0"/>
                </a:lnTo>
                <a:close/>
              </a:path>
            </a:pathLst>
          </a:custGeom>
          <a:solidFill>
            <a:srgbClr val="DFBF6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286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11650" y="5071533"/>
            <a:ext cx="165100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Shape 287"/>
          <p:cNvSpPr/>
          <p:nvPr/>
        </p:nvSpPr>
        <p:spPr>
          <a:xfrm>
            <a:off x="4516104" y="5021580"/>
            <a:ext cx="24333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288" name="Shape 288"/>
          <p:cNvSpPr/>
          <p:nvPr/>
        </p:nvSpPr>
        <p:spPr>
          <a:xfrm>
            <a:off x="773837" y="1321647"/>
            <a:ext cx="3151631" cy="1526539"/>
          </a:xfrm>
          <a:prstGeom prst="rect">
            <a:avLst/>
          </a:prstGeom>
          <a:solidFill>
            <a:srgbClr val="FFFFFF"/>
          </a:solidFill>
          <a:ln w="12700">
            <a:solidFill>
              <a:srgbClr val="535353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000"/>
            </a:pPr>
            <a:r>
              <a:t>Wir laufen mit MgK 283 und befinden uns auf Ok</a:t>
            </a:r>
            <a:br/>
            <a:r>
              <a:t>48° 46,2 N / 002° 00,4 W. Unser Log zeigt 2254,5 an.</a:t>
            </a:r>
            <a:br/>
            <a:r>
              <a:t>Wir peilen die Tonne C mit dem Handpeilkompass in </a:t>
            </a:r>
            <a:br/>
            <a:r>
              <a:t>226°. Nach einiger Zeit auf dem selben Kurs zeigt</a:t>
            </a:r>
            <a:br/>
            <a:r>
              <a:t>das Log 2257,5. Die Peilung auf die Tonne C ist nun</a:t>
            </a:r>
            <a:br/>
            <a:r>
              <a:t>165° MgP. Strömung und Windabdrift besteht keine, </a:t>
            </a:r>
            <a:br/>
            <a:r>
              <a:t>die MW beträgt 4° West. Die Deviation ist aus der </a:t>
            </a:r>
            <a:br/>
            <a:r>
              <a:t>Ablenkungstabelle zu entnehmen.</a:t>
            </a:r>
          </a:p>
        </p:txBody>
      </p:sp>
      <p:sp>
        <p:nvSpPr>
          <p:cNvPr id="289" name="Shape 289"/>
          <p:cNvSpPr/>
          <p:nvPr/>
        </p:nvSpPr>
        <p:spPr>
          <a:xfrm>
            <a:off x="4084304" y="1270847"/>
            <a:ext cx="1666366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/>
            </a:lvl1pPr>
          </a:lstStyle>
          <a:p>
            <a:pPr/>
            <a:r>
              <a:t>1. MgK in KüG verwandeln.</a:t>
            </a:r>
          </a:p>
        </p:txBody>
      </p:sp>
      <p:sp>
        <p:nvSpPr>
          <p:cNvPr id="290" name="Shape 290"/>
          <p:cNvSpPr/>
          <p:nvPr/>
        </p:nvSpPr>
        <p:spPr>
          <a:xfrm>
            <a:off x="8232971" y="4022514"/>
            <a:ext cx="1577085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000"/>
            </a:pPr>
            <a:r>
              <a:t>Der rwK entspricht</a:t>
            </a:r>
            <a:br/>
            <a:r>
              <a:t>dem KüG weil weder</a:t>
            </a:r>
            <a:br/>
            <a:r>
              <a:t>Strom noch Wind</a:t>
            </a:r>
            <a:br/>
            <a:r>
              <a:t>eine Abdrift  verursachen.</a:t>
            </a:r>
          </a:p>
        </p:txBody>
      </p:sp>
      <p:sp>
        <p:nvSpPr>
          <p:cNvPr id="291" name="Shape 291"/>
          <p:cNvSpPr/>
          <p:nvPr/>
        </p:nvSpPr>
        <p:spPr>
          <a:xfrm>
            <a:off x="4084304" y="1431714"/>
            <a:ext cx="1626361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/>
            </a:lvl1pPr>
          </a:lstStyle>
          <a:p>
            <a:pPr/>
            <a:r>
              <a:t>2. MgP in rwP verwandeln.</a:t>
            </a:r>
          </a:p>
        </p:txBody>
      </p:sp>
      <p:graphicFrame>
        <p:nvGraphicFramePr>
          <p:cNvPr id="292" name="Table 292"/>
          <p:cNvGraphicFramePr/>
          <p:nvPr/>
        </p:nvGraphicFramePr>
        <p:xfrm>
          <a:off x="8268096" y="4978400"/>
          <a:ext cx="1610862" cy="87802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531927"/>
                <a:gridCol w="533116"/>
                <a:gridCol w="533116"/>
              </a:tblGrid>
              <a:tr h="28843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>
                          <a:uFillTx/>
                          <a:latin typeface="+mj-lt"/>
                          <a:ea typeface="+mj-ea"/>
                          <a:cs typeface="+mj-cs"/>
                          <a:sym typeface="Avenir Roman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mwP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>
                          <a:uFillTx/>
                          <a:latin typeface="+mj-lt"/>
                          <a:ea typeface="+mj-ea"/>
                          <a:cs typeface="+mj-cs"/>
                          <a:sym typeface="Avenir Roman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MW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</a:defRPr>
                      </a:pPr>
                      <a:r>
                        <a:rPr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rwP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  <a:tr h="28843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</a:defRPr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226°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>
                          <a:uFillTx/>
                          <a:latin typeface="+mj-lt"/>
                          <a:ea typeface="+mj-ea"/>
                          <a:cs typeface="+mj-cs"/>
                          <a:sym typeface="Avenir Roman"/>
                        </a:defRPr>
                      </a:pPr>
                      <a:r>
                        <a:rPr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-4°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</a:defRPr>
                      </a:pPr>
                      <a:r>
                        <a:rPr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222°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  <a:tr h="28843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</a:defRPr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165°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</a:defRPr>
                      </a:pPr>
                      <a:r>
                        <a:rPr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-4°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</a:defRPr>
                      </a:pPr>
                      <a:r>
                        <a:rPr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161°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</a:tbl>
          </a:graphicData>
        </a:graphic>
      </p:graphicFrame>
      <p:sp>
        <p:nvSpPr>
          <p:cNvPr id="293" name="Shape 293"/>
          <p:cNvSpPr/>
          <p:nvPr/>
        </p:nvSpPr>
        <p:spPr>
          <a:xfrm>
            <a:off x="4084304" y="1584114"/>
            <a:ext cx="2047747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/>
            </a:lvl1pPr>
          </a:lstStyle>
          <a:p>
            <a:pPr/>
            <a:r>
              <a:t>3. Ok und KüG in Karte eintragen.</a:t>
            </a:r>
          </a:p>
        </p:txBody>
      </p:sp>
      <p:grpSp>
        <p:nvGrpSpPr>
          <p:cNvPr id="296" name="Group 296"/>
          <p:cNvGrpSpPr/>
          <p:nvPr/>
        </p:nvGrpSpPr>
        <p:grpSpPr>
          <a:xfrm>
            <a:off x="2160980" y="2867737"/>
            <a:ext cx="5714487" cy="3575827"/>
            <a:chOff x="0" y="0"/>
            <a:chExt cx="5714486" cy="3575825"/>
          </a:xfrm>
        </p:grpSpPr>
        <p:sp>
          <p:nvSpPr>
            <p:cNvPr id="294" name="Shape 294"/>
            <p:cNvSpPr/>
            <p:nvPr/>
          </p:nvSpPr>
          <p:spPr>
            <a:xfrm>
              <a:off x="0" y="501995"/>
              <a:ext cx="5714486" cy="1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95" name="Shape 295"/>
            <p:cNvSpPr/>
            <p:nvPr/>
          </p:nvSpPr>
          <p:spPr>
            <a:xfrm flipH="1">
              <a:off x="4258733" y="0"/>
              <a:ext cx="1" cy="3575826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297" name="Shape 297"/>
          <p:cNvSpPr/>
          <p:nvPr/>
        </p:nvSpPr>
        <p:spPr>
          <a:xfrm flipV="1">
            <a:off x="6347629" y="3313455"/>
            <a:ext cx="126383" cy="126383"/>
          </a:xfrm>
          <a:prstGeom prst="line">
            <a:avLst/>
          </a:prstGeom>
          <a:ln w="25400">
            <a:solidFill>
              <a:srgbClr val="000000"/>
            </a:solidFill>
            <a:bevel/>
          </a:ln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98" name="Shape 298"/>
          <p:cNvSpPr/>
          <p:nvPr/>
        </p:nvSpPr>
        <p:spPr>
          <a:xfrm>
            <a:off x="2542472" y="3369733"/>
            <a:ext cx="4645904" cy="1"/>
          </a:xfrm>
          <a:prstGeom prst="line">
            <a:avLst/>
          </a:prstGeom>
          <a:ln w="12700">
            <a:solidFill>
              <a:srgbClr val="000000"/>
            </a:solidFill>
            <a:bevel/>
          </a:ln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99" name="Shape 299"/>
          <p:cNvSpPr/>
          <p:nvPr/>
        </p:nvSpPr>
        <p:spPr>
          <a:xfrm>
            <a:off x="4092770" y="1736514"/>
            <a:ext cx="3381755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/>
            </a:lvl1pPr>
          </a:lstStyle>
          <a:p>
            <a:pPr/>
            <a:r>
              <a:t>4. Peilung 1 ab Tonne C in Karte zeichnen. Bildet Punkt 1 </a:t>
            </a:r>
          </a:p>
        </p:txBody>
      </p:sp>
      <p:sp>
        <p:nvSpPr>
          <p:cNvPr id="300" name="Shape 300"/>
          <p:cNvSpPr/>
          <p:nvPr/>
        </p:nvSpPr>
        <p:spPr>
          <a:xfrm flipV="1">
            <a:off x="4172199" y="3101630"/>
            <a:ext cx="2520470" cy="2433990"/>
          </a:xfrm>
          <a:prstGeom prst="line">
            <a:avLst/>
          </a:prstGeom>
          <a:ln w="25400">
            <a:solidFill>
              <a:schemeClr val="accent1"/>
            </a:solidFill>
            <a:bevel/>
          </a:ln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01" name="Shape 301"/>
          <p:cNvSpPr/>
          <p:nvPr/>
        </p:nvSpPr>
        <p:spPr>
          <a:xfrm>
            <a:off x="4092770" y="1897380"/>
            <a:ext cx="2386583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/>
            </a:lvl1pPr>
          </a:lstStyle>
          <a:p>
            <a:pPr/>
            <a:r>
              <a:t>5. Versegelte Distanz auf KüG abtragen.</a:t>
            </a:r>
          </a:p>
        </p:txBody>
      </p:sp>
      <p:sp>
        <p:nvSpPr>
          <p:cNvPr id="302" name="Shape 302"/>
          <p:cNvSpPr/>
          <p:nvPr/>
        </p:nvSpPr>
        <p:spPr>
          <a:xfrm>
            <a:off x="8241437" y="5935981"/>
            <a:ext cx="1679802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200"/>
            </a:pPr>
            <a:r>
              <a:t>Versegelte Distanz:</a:t>
            </a:r>
            <a:br/>
            <a:r>
              <a:t>2257.5 - 2254.5 = 3 sm</a:t>
            </a:r>
          </a:p>
        </p:txBody>
      </p:sp>
      <p:sp>
        <p:nvSpPr>
          <p:cNvPr id="303" name="Shape 303"/>
          <p:cNvSpPr/>
          <p:nvPr/>
        </p:nvSpPr>
        <p:spPr>
          <a:xfrm flipV="1">
            <a:off x="7552266" y="2861700"/>
            <a:ext cx="1" cy="1904159"/>
          </a:xfrm>
          <a:prstGeom prst="line">
            <a:avLst/>
          </a:prstGeom>
          <a:ln w="12700">
            <a:solidFill>
              <a:srgbClr val="000000"/>
            </a:solidFill>
            <a:bevel/>
            <a:headEnd type="triangle"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04" name="Shape 304"/>
          <p:cNvSpPr/>
          <p:nvPr/>
        </p:nvSpPr>
        <p:spPr>
          <a:xfrm flipV="1">
            <a:off x="4444999" y="3275715"/>
            <a:ext cx="187152" cy="187152"/>
          </a:xfrm>
          <a:prstGeom prst="line">
            <a:avLst/>
          </a:prstGeom>
          <a:ln w="12700">
            <a:solidFill>
              <a:srgbClr val="000000"/>
            </a:solidFill>
            <a:bevel/>
          </a:ln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05" name="Shape 305"/>
          <p:cNvSpPr/>
          <p:nvPr/>
        </p:nvSpPr>
        <p:spPr>
          <a:xfrm>
            <a:off x="4092770" y="2058247"/>
            <a:ext cx="2556001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/>
            </a:lvl1pPr>
          </a:lstStyle>
          <a:p>
            <a:pPr/>
            <a:r>
              <a:t>6. Peilung 2 ab Tonne C in Karte eintragen.</a:t>
            </a:r>
          </a:p>
        </p:txBody>
      </p:sp>
      <p:sp>
        <p:nvSpPr>
          <p:cNvPr id="306" name="Shape 306"/>
          <p:cNvSpPr/>
          <p:nvPr/>
        </p:nvSpPr>
        <p:spPr>
          <a:xfrm flipH="1" flipV="1">
            <a:off x="3759828" y="2984830"/>
            <a:ext cx="680939" cy="2472797"/>
          </a:xfrm>
          <a:prstGeom prst="line">
            <a:avLst/>
          </a:prstGeom>
          <a:ln w="25400">
            <a:solidFill>
              <a:schemeClr val="accent1"/>
            </a:solidFill>
            <a:bevel/>
          </a:ln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07" name="Shape 307"/>
          <p:cNvSpPr/>
          <p:nvPr/>
        </p:nvSpPr>
        <p:spPr>
          <a:xfrm>
            <a:off x="4084304" y="2219114"/>
            <a:ext cx="2657093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/>
            </a:lvl1pPr>
          </a:lstStyle>
          <a:p>
            <a:pPr/>
            <a:r>
              <a:t>7. Peilung 1 Parallel auf Punkt 2 verschieben.</a:t>
            </a:r>
          </a:p>
        </p:txBody>
      </p:sp>
      <p:grpSp>
        <p:nvGrpSpPr>
          <p:cNvPr id="312" name="Group 312"/>
          <p:cNvGrpSpPr/>
          <p:nvPr/>
        </p:nvGrpSpPr>
        <p:grpSpPr>
          <a:xfrm>
            <a:off x="4431437" y="3048847"/>
            <a:ext cx="2142641" cy="349672"/>
            <a:chOff x="0" y="0"/>
            <a:chExt cx="2142640" cy="349671"/>
          </a:xfrm>
        </p:grpSpPr>
        <p:sp>
          <p:nvSpPr>
            <p:cNvPr id="308" name="Shape 308"/>
            <p:cNvSpPr/>
            <p:nvPr/>
          </p:nvSpPr>
          <p:spPr>
            <a:xfrm>
              <a:off x="711200" y="59266"/>
              <a:ext cx="372362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000"/>
              </a:lvl1pPr>
            </a:lstStyle>
            <a:p>
              <a:pPr/>
              <a:r>
                <a:t>3 sm</a:t>
              </a:r>
            </a:p>
          </p:txBody>
        </p:sp>
        <p:sp>
          <p:nvSpPr>
            <p:cNvPr id="309" name="Shape 309"/>
            <p:cNvSpPr/>
            <p:nvPr/>
          </p:nvSpPr>
          <p:spPr>
            <a:xfrm flipH="1" flipV="1">
              <a:off x="75164" y="319613"/>
              <a:ext cx="1919599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bevel/>
              <a:headEnd type="triangle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310" name="Shape 310"/>
            <p:cNvSpPr/>
            <p:nvPr/>
          </p:nvSpPr>
          <p:spPr>
            <a:xfrm>
              <a:off x="1955800" y="0"/>
              <a:ext cx="186841" cy="281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1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311" name="Shape 311"/>
            <p:cNvSpPr/>
            <p:nvPr/>
          </p:nvSpPr>
          <p:spPr>
            <a:xfrm>
              <a:off x="0" y="67733"/>
              <a:ext cx="186841" cy="281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1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317" name="Group 317"/>
          <p:cNvGrpSpPr/>
          <p:nvPr/>
        </p:nvGrpSpPr>
        <p:grpSpPr>
          <a:xfrm>
            <a:off x="2487332" y="2915363"/>
            <a:ext cx="2520471" cy="2433990"/>
            <a:chOff x="0" y="0"/>
            <a:chExt cx="2520469" cy="2433989"/>
          </a:xfrm>
        </p:grpSpPr>
        <p:sp>
          <p:nvSpPr>
            <p:cNvPr id="313" name="Shape 313"/>
            <p:cNvSpPr/>
            <p:nvPr/>
          </p:nvSpPr>
          <p:spPr>
            <a:xfrm flipV="1">
              <a:off x="-1" y="-1"/>
              <a:ext cx="2520471" cy="243399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316" name="Group 316"/>
            <p:cNvGrpSpPr/>
            <p:nvPr/>
          </p:nvGrpSpPr>
          <p:grpSpPr>
            <a:xfrm>
              <a:off x="1457075" y="776950"/>
              <a:ext cx="438302" cy="269239"/>
              <a:chOff x="0" y="0"/>
              <a:chExt cx="438301" cy="269237"/>
            </a:xfrm>
          </p:grpSpPr>
          <p:sp>
            <p:nvSpPr>
              <p:cNvPr id="314" name="Shape 314"/>
              <p:cNvSpPr/>
              <p:nvPr/>
            </p:nvSpPr>
            <p:spPr>
              <a:xfrm>
                <a:off x="0" y="112923"/>
                <a:ext cx="134411" cy="134411"/>
              </a:xfrm>
              <a:prstGeom prst="ellipse">
                <a:avLst/>
              </a:prstGeom>
              <a:noFill/>
              <a:ln w="12700" cap="flat">
                <a:solidFill>
                  <a:srgbClr val="FF2600"/>
                </a:solidFill>
                <a:prstDash val="solid"/>
                <a:bevel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315" name="Shape 315"/>
              <p:cNvSpPr/>
              <p:nvPr/>
            </p:nvSpPr>
            <p:spPr>
              <a:xfrm>
                <a:off x="148362" y="0"/>
                <a:ext cx="289940" cy="2692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t">
                <a:spAutoFit/>
              </a:bodyPr>
              <a:lstStyle>
                <a:lvl1pPr>
                  <a:defRPr sz="1000">
                    <a:latin typeface="Avenir Heavy"/>
                    <a:ea typeface="Avenir Heavy"/>
                    <a:cs typeface="Avenir Heavy"/>
                    <a:sym typeface="Avenir Heavy"/>
                  </a:defRPr>
                </a:lvl1pPr>
              </a:lstStyle>
              <a:p>
                <a:pPr/>
                <a:r>
                  <a:t>Ob</a:t>
                </a:r>
              </a:p>
            </p:txBody>
          </p:sp>
        </p:grpSp>
      </p:grpSp>
      <p:sp>
        <p:nvSpPr>
          <p:cNvPr id="318" name="Shape 318"/>
          <p:cNvSpPr/>
          <p:nvPr/>
        </p:nvSpPr>
        <p:spPr>
          <a:xfrm>
            <a:off x="4084304" y="2396914"/>
            <a:ext cx="2871723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000"/>
            </a:pPr>
            <a:r>
              <a:t>8. Schnittpunkt von Peilung 2 und verschobener </a:t>
            </a:r>
            <a:br/>
            <a:r>
              <a:t>    Peilung 1 bildet den Ob.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5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32" presetID="23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32" presetID="23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16" presetID="23" grpId="1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Class="exit" nodeType="afterEffect" presetSubtype="0" presetID="1" grpId="1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ntr" nodeType="afterEffect" presetSubtype="16" presetID="23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Class="entr" nodeType="click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afterEffect" presetSubtype="16" presetID="23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Class="entr" nodeType="click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6" grpId="1"/>
      <p:bldP build="whole" bldLvl="1" animBg="1" rev="0" advAuto="0" spid="288" grpId="2"/>
      <p:bldP build="whole" bldLvl="1" animBg="1" rev="0" advAuto="0" spid="306" grpId="20"/>
      <p:bldP build="whole" bldLvl="1" animBg="1" rev="0" advAuto="0" spid="318" grpId="23"/>
      <p:bldP build="whole" bldLvl="1" animBg="1" rev="0" advAuto="0" spid="299" grpId="13"/>
      <p:bldP build="whole" bldLvl="1" animBg="1" rev="0" advAuto="0" spid="298" grpId="11"/>
      <p:bldP build="whole" bldLvl="1" animBg="1" rev="0" advAuto="0" spid="296" grpId="9"/>
      <p:bldP build="whole" bldLvl="1" animBg="1" rev="0" advAuto="0" spid="312" grpId="17"/>
      <p:bldP build="whole" bldLvl="1" animBg="1" rev="0" advAuto="0" spid="302" grpId="16"/>
      <p:bldP build="whole" bldLvl="1" animBg="1" rev="0" advAuto="0" spid="296" grpId="12"/>
      <p:bldP build="whole" bldLvl="1" animBg="1" rev="0" advAuto="0" spid="277" grpId="4"/>
      <p:bldP build="whole" bldLvl="1" animBg="1" rev="0" advAuto="0" spid="301" grpId="15"/>
      <p:bldP build="whole" bldLvl="1" animBg="1" rev="0" advAuto="0" spid="297" grpId="10"/>
      <p:bldP build="whole" bldLvl="1" animBg="1" rev="0" advAuto="0" spid="290" grpId="5"/>
      <p:bldP build="whole" bldLvl="1" animBg="1" rev="0" advAuto="0" spid="304" grpId="18"/>
      <p:bldP build="whole" bldLvl="1" animBg="1" rev="0" advAuto="0" spid="307" grpId="21"/>
      <p:bldP build="whole" bldLvl="1" animBg="1" rev="0" advAuto="0" spid="291" grpId="6"/>
      <p:bldP build="whole" bldLvl="1" animBg="1" rev="0" advAuto="0" spid="292" grpId="7"/>
      <p:bldP build="whole" bldLvl="1" animBg="1" rev="0" advAuto="0" spid="293" grpId="8"/>
      <p:bldP build="whole" bldLvl="1" animBg="1" rev="0" advAuto="0" spid="305" grpId="19"/>
      <p:bldP build="whole" bldLvl="1" animBg="1" rev="0" advAuto="0" spid="289" grpId="3"/>
      <p:bldP build="whole" bldLvl="1" animBg="1" rev="0" advAuto="0" spid="317" grpId="22"/>
      <p:bldP build="whole" bldLvl="1" animBg="1" rev="0" advAuto="0" spid="300" grpId="1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1412" y="975981"/>
            <a:ext cx="7015775" cy="52733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8" name="Group 58"/>
          <p:cNvGrpSpPr/>
          <p:nvPr/>
        </p:nvGrpSpPr>
        <p:grpSpPr>
          <a:xfrm>
            <a:off x="2693079" y="4310390"/>
            <a:ext cx="611118" cy="715027"/>
            <a:chOff x="47216" y="3904"/>
            <a:chExt cx="611117" cy="715026"/>
          </a:xfrm>
        </p:grpSpPr>
        <p:sp>
          <p:nvSpPr>
            <p:cNvPr id="52" name="Shape 52"/>
            <p:cNvSpPr/>
            <p:nvPr/>
          </p:nvSpPr>
          <p:spPr>
            <a:xfrm rot="2100000">
              <a:off x="220508" y="17588"/>
              <a:ext cx="264534" cy="687659"/>
            </a:xfrm>
            <a:prstGeom prst="pentagon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" name="Shape 53"/>
            <p:cNvSpPr/>
            <p:nvPr/>
          </p:nvSpPr>
          <p:spPr>
            <a:xfrm rot="2100000">
              <a:off x="197449" y="374712"/>
              <a:ext cx="120935" cy="239999"/>
            </a:xfrm>
            <a:prstGeom prst="roundRect">
              <a:avLst>
                <a:gd name="adj" fmla="val 2450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4" name="Shape 54"/>
            <p:cNvSpPr/>
            <p:nvPr/>
          </p:nvSpPr>
          <p:spPr>
            <a:xfrm flipV="1">
              <a:off x="313587" y="111423"/>
              <a:ext cx="215116" cy="124796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55" name="Shape 55"/>
            <p:cNvSpPr/>
            <p:nvPr/>
          </p:nvSpPr>
          <p:spPr>
            <a:xfrm flipV="1">
              <a:off x="483728" y="113068"/>
              <a:ext cx="43823" cy="234550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56" name="Shape 56"/>
            <p:cNvSpPr/>
            <p:nvPr/>
          </p:nvSpPr>
          <p:spPr>
            <a:xfrm rot="2369401">
              <a:off x="396929" y="133056"/>
              <a:ext cx="43104" cy="193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20801" y="0"/>
                  </a:moveTo>
                  <a:cubicBezTo>
                    <a:pt x="11431" y="3267"/>
                    <a:pt x="5036" y="6942"/>
                    <a:pt x="2007" y="10800"/>
                  </a:cubicBezTo>
                  <a:cubicBezTo>
                    <a:pt x="-799" y="14374"/>
                    <a:pt x="-662" y="18038"/>
                    <a:pt x="2411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57" name="Shape 57"/>
            <p:cNvSpPr/>
            <p:nvPr/>
          </p:nvSpPr>
          <p:spPr>
            <a:xfrm rot="2528533">
              <a:off x="283007" y="265038"/>
              <a:ext cx="29817" cy="262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0" h="21600" fill="norm" stroke="1" extrusionOk="0">
                  <a:moveTo>
                    <a:pt x="20320" y="0"/>
                  </a:moveTo>
                  <a:cubicBezTo>
                    <a:pt x="8554" y="3263"/>
                    <a:pt x="1772" y="6757"/>
                    <a:pt x="304" y="10312"/>
                  </a:cubicBezTo>
                  <a:cubicBezTo>
                    <a:pt x="-1280" y="14146"/>
                    <a:pt x="3339" y="17980"/>
                    <a:pt x="13901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59" name="Shape 59"/>
          <p:cNvSpPr/>
          <p:nvPr/>
        </p:nvSpPr>
        <p:spPr>
          <a:xfrm flipH="1" flipV="1">
            <a:off x="2641600" y="1938865"/>
            <a:ext cx="360629" cy="3550975"/>
          </a:xfrm>
          <a:prstGeom prst="lin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60" name="Shape 60"/>
          <p:cNvSpPr/>
          <p:nvPr/>
        </p:nvSpPr>
        <p:spPr>
          <a:xfrm>
            <a:off x="3622364" y="348732"/>
            <a:ext cx="1612363" cy="437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u="sng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u="none">
                <a:uFillTx/>
              </a:defRPr>
            </a:pPr>
            <a:r>
              <a:rPr sz="2400" u="sng">
                <a:uFill>
                  <a:solidFill>
                    <a:srgbClr val="000000"/>
                  </a:solidFill>
                </a:uFill>
              </a:rPr>
              <a:t>Standlinien</a:t>
            </a:r>
          </a:p>
        </p:txBody>
      </p:sp>
      <p:sp>
        <p:nvSpPr>
          <p:cNvPr id="61" name="Shape 61"/>
          <p:cNvSpPr/>
          <p:nvPr/>
        </p:nvSpPr>
        <p:spPr>
          <a:xfrm>
            <a:off x="2978897" y="2321465"/>
            <a:ext cx="4926368" cy="79599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uFillTx/>
                <a:latin typeface="Arial"/>
                <a:ea typeface="Arial"/>
                <a:cs typeface="Arial"/>
                <a:sym typeface="Arial"/>
              </a:defRPr>
            </a:pPr>
            <a:r>
              <a:rPr>
                <a:uFill>
                  <a:solidFill>
                    <a:srgbClr val="000000"/>
                  </a:solidFill>
                </a:uFill>
              </a:rPr>
              <a:t>Eine gedachte Linie, die unseren Schiffsort mit einem</a:t>
            </a:r>
            <a:br>
              <a:rPr>
                <a:uFill>
                  <a:solidFill>
                    <a:srgbClr val="000000"/>
                  </a:solidFill>
                </a:uFill>
              </a:rPr>
            </a:br>
            <a:r>
              <a:rPr>
                <a:uFill>
                  <a:solidFill>
                    <a:srgbClr val="000000"/>
                  </a:solidFill>
                </a:uFill>
              </a:rPr>
              <a:t>markanten und in unserer Seekarte sichtbaren Punkt</a:t>
            </a:r>
            <a:br>
              <a:rPr>
                <a:uFill>
                  <a:solidFill>
                    <a:srgbClr val="000000"/>
                  </a:solidFill>
                </a:uFill>
              </a:rPr>
            </a:br>
            <a:r>
              <a:rPr>
                <a:uFill>
                  <a:solidFill>
                    <a:srgbClr val="000000"/>
                  </a:solidFill>
                </a:uFill>
              </a:rPr>
              <a:t>verbindet, ergibt eine </a:t>
            </a:r>
            <a:r>
              <a:rPr b="1">
                <a:uFill>
                  <a:solidFill>
                    <a:srgbClr val="000000"/>
                  </a:solidFill>
                </a:uFill>
              </a:rPr>
              <a:t>Standlinie.</a:t>
            </a:r>
          </a:p>
        </p:txBody>
      </p:sp>
      <p:sp>
        <p:nvSpPr>
          <p:cNvPr id="62" name="Shape 62"/>
          <p:cNvSpPr/>
          <p:nvPr/>
        </p:nvSpPr>
        <p:spPr>
          <a:xfrm>
            <a:off x="3061975" y="4048665"/>
            <a:ext cx="4399021" cy="56739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uFillTx/>
                <a:latin typeface="Arial"/>
                <a:ea typeface="Arial"/>
                <a:cs typeface="Arial"/>
                <a:sym typeface="Arial"/>
              </a:defRPr>
            </a:pPr>
            <a:r>
              <a:rPr>
                <a:uFill>
                  <a:solidFill>
                    <a:srgbClr val="000000"/>
                  </a:solidFill>
                </a:uFill>
              </a:rPr>
              <a:t>An einem Kreuzungspunkt von zwei oder mehr </a:t>
            </a:r>
            <a:br>
              <a:rPr>
                <a:uFill>
                  <a:solidFill>
                    <a:srgbClr val="000000"/>
                  </a:solidFill>
                </a:uFill>
              </a:rPr>
            </a:br>
            <a:r>
              <a:rPr>
                <a:uFill>
                  <a:solidFill>
                    <a:srgbClr val="000000"/>
                  </a:solidFill>
                </a:uFill>
              </a:rPr>
              <a:t>Standlinien befindet sich unser Ob</a:t>
            </a:r>
          </a:p>
        </p:txBody>
      </p:sp>
      <p:sp>
        <p:nvSpPr>
          <p:cNvPr id="63" name="Shape 63"/>
          <p:cNvSpPr/>
          <p:nvPr/>
        </p:nvSpPr>
        <p:spPr>
          <a:xfrm>
            <a:off x="2508564" y="1798104"/>
            <a:ext cx="259059" cy="24638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4" name="Shape 64"/>
          <p:cNvSpPr/>
          <p:nvPr/>
        </p:nvSpPr>
        <p:spPr>
          <a:xfrm>
            <a:off x="7351497" y="5201704"/>
            <a:ext cx="259060" cy="246379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5" name="Shape 65"/>
          <p:cNvSpPr/>
          <p:nvPr/>
        </p:nvSpPr>
        <p:spPr>
          <a:xfrm>
            <a:off x="1994560" y="4628024"/>
            <a:ext cx="5490306" cy="699594"/>
          </a:xfrm>
          <a:prstGeom prst="lin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Class="entr" nodeType="afterEffect" presetSubtype="8" presetID="2" grpId="3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5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xit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" grpId="9"/>
      <p:bldP build="whole" bldLvl="1" animBg="1" rev="0" advAuto="0" spid="59" grpId="4"/>
      <p:bldP build="whole" bldLvl="1" animBg="1" rev="0" advAuto="0" spid="61" grpId="1"/>
      <p:bldP build="whole" bldLvl="1" animBg="1" rev="0" advAuto="0" spid="63" grpId="2"/>
      <p:bldP build="whole" bldLvl="1" animBg="1" rev="0" advAuto="0" spid="58" grpId="3"/>
      <p:bldP build="whole" bldLvl="1" animBg="1" rev="0" advAuto="0" spid="64" grpId="7"/>
      <p:bldP build="whole" bldLvl="1" animBg="1" rev="0" advAuto="0" spid="61" grpId="5"/>
      <p:bldP build="whole" bldLvl="1" animBg="1" rev="0" advAuto="0" spid="62" grpId="6"/>
      <p:bldP build="whole" bldLvl="1" animBg="1" rev="0" advAuto="0" spid="65" grpId="8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1412" y="975981"/>
            <a:ext cx="7015775" cy="5273379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 flipH="1" flipV="1">
            <a:off x="2641600" y="1938865"/>
            <a:ext cx="360629" cy="3550975"/>
          </a:xfrm>
          <a:prstGeom prst="lin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69" name="Shape 69"/>
          <p:cNvSpPr/>
          <p:nvPr/>
        </p:nvSpPr>
        <p:spPr>
          <a:xfrm>
            <a:off x="3622364" y="348732"/>
            <a:ext cx="1520925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u="sng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u="none">
                <a:uFillTx/>
              </a:defRPr>
            </a:pPr>
            <a:r>
              <a:rPr sz="2400" u="sng">
                <a:uFill>
                  <a:solidFill>
                    <a:srgbClr val="000000"/>
                  </a:solidFill>
                </a:uFill>
              </a:rPr>
              <a:t>Standlinien</a:t>
            </a:r>
          </a:p>
        </p:txBody>
      </p:sp>
      <p:sp>
        <p:nvSpPr>
          <p:cNvPr id="70" name="Shape 70"/>
          <p:cNvSpPr/>
          <p:nvPr/>
        </p:nvSpPr>
        <p:spPr>
          <a:xfrm>
            <a:off x="2902697" y="2736332"/>
            <a:ext cx="4341416" cy="47595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>
                <a:uFillTx/>
                <a:latin typeface="Arial"/>
                <a:ea typeface="Arial"/>
                <a:cs typeface="Arial"/>
                <a:sym typeface="Arial"/>
              </a:defRPr>
            </a:pPr>
            <a:r>
              <a:rPr>
                <a:uFill>
                  <a:solidFill>
                    <a:srgbClr val="000000"/>
                  </a:solidFill>
                </a:uFill>
              </a:rPr>
              <a:t>Eine </a:t>
            </a:r>
            <a:r>
              <a:rPr b="1">
                <a:uFill>
                  <a:solidFill>
                    <a:srgbClr val="000000"/>
                  </a:solidFill>
                </a:uFill>
              </a:rPr>
              <a:t>Standlinie </a:t>
            </a:r>
            <a:r>
              <a:rPr>
                <a:uFill>
                  <a:solidFill>
                    <a:srgbClr val="000000"/>
                  </a:solidFill>
                </a:uFill>
              </a:rPr>
              <a:t>kann aber auch z.B. durch eine</a:t>
            </a:r>
            <a:br>
              <a:rPr>
                <a:uFill>
                  <a:solidFill>
                    <a:srgbClr val="000000"/>
                  </a:solidFill>
                </a:uFill>
              </a:rPr>
            </a:br>
            <a:r>
              <a:rPr>
                <a:uFill>
                  <a:solidFill>
                    <a:srgbClr val="000000"/>
                  </a:solidFill>
                </a:uFill>
              </a:rPr>
              <a:t>Tiefenlinie in der Seekarte gebildet werden</a:t>
            </a:r>
            <a:r>
              <a:rPr b="1"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sp>
        <p:nvSpPr>
          <p:cNvPr id="71" name="Shape 71"/>
          <p:cNvSpPr/>
          <p:nvPr/>
        </p:nvSpPr>
        <p:spPr>
          <a:xfrm>
            <a:off x="2508564" y="1798104"/>
            <a:ext cx="259059" cy="24638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2" name="Shape 72"/>
          <p:cNvSpPr/>
          <p:nvPr/>
        </p:nvSpPr>
        <p:spPr>
          <a:xfrm>
            <a:off x="1125437" y="3601392"/>
            <a:ext cx="4726275" cy="2267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547" y="1370"/>
                </a:lnTo>
                <a:lnTo>
                  <a:pt x="929" y="2471"/>
                </a:lnTo>
                <a:lnTo>
                  <a:pt x="1549" y="3008"/>
                </a:lnTo>
                <a:lnTo>
                  <a:pt x="2439" y="3754"/>
                </a:lnTo>
                <a:lnTo>
                  <a:pt x="3140" y="4261"/>
                </a:lnTo>
                <a:lnTo>
                  <a:pt x="3727" y="4200"/>
                </a:lnTo>
                <a:lnTo>
                  <a:pt x="4189" y="4370"/>
                </a:lnTo>
                <a:lnTo>
                  <a:pt x="4634" y="4896"/>
                </a:lnTo>
                <a:lnTo>
                  <a:pt x="5125" y="5145"/>
                </a:lnTo>
                <a:lnTo>
                  <a:pt x="5530" y="5552"/>
                </a:lnTo>
                <a:lnTo>
                  <a:pt x="5936" y="6139"/>
                </a:lnTo>
                <a:lnTo>
                  <a:pt x="6199" y="6963"/>
                </a:lnTo>
                <a:lnTo>
                  <a:pt x="6546" y="8254"/>
                </a:lnTo>
                <a:lnTo>
                  <a:pt x="6809" y="8853"/>
                </a:lnTo>
                <a:lnTo>
                  <a:pt x="7295" y="9120"/>
                </a:lnTo>
                <a:lnTo>
                  <a:pt x="7591" y="9607"/>
                </a:lnTo>
                <a:lnTo>
                  <a:pt x="7864" y="10509"/>
                </a:lnTo>
                <a:lnTo>
                  <a:pt x="8117" y="11155"/>
                </a:lnTo>
                <a:lnTo>
                  <a:pt x="8574" y="11860"/>
                </a:lnTo>
                <a:lnTo>
                  <a:pt x="8978" y="12247"/>
                </a:lnTo>
                <a:lnTo>
                  <a:pt x="9431" y="12295"/>
                </a:lnTo>
                <a:lnTo>
                  <a:pt x="9688" y="12264"/>
                </a:lnTo>
                <a:lnTo>
                  <a:pt x="9870" y="12691"/>
                </a:lnTo>
                <a:lnTo>
                  <a:pt x="10147" y="12979"/>
                </a:lnTo>
                <a:lnTo>
                  <a:pt x="10324" y="12750"/>
                </a:lnTo>
                <a:lnTo>
                  <a:pt x="10425" y="12410"/>
                </a:lnTo>
                <a:lnTo>
                  <a:pt x="10531" y="12090"/>
                </a:lnTo>
                <a:lnTo>
                  <a:pt x="11273" y="12476"/>
                </a:lnTo>
                <a:lnTo>
                  <a:pt x="11437" y="12184"/>
                </a:lnTo>
                <a:lnTo>
                  <a:pt x="13672" y="13435"/>
                </a:lnTo>
                <a:lnTo>
                  <a:pt x="13760" y="13921"/>
                </a:lnTo>
                <a:lnTo>
                  <a:pt x="13856" y="14431"/>
                </a:lnTo>
                <a:lnTo>
                  <a:pt x="14205" y="15237"/>
                </a:lnTo>
                <a:lnTo>
                  <a:pt x="14692" y="15624"/>
                </a:lnTo>
                <a:lnTo>
                  <a:pt x="14929" y="16348"/>
                </a:lnTo>
                <a:lnTo>
                  <a:pt x="15048" y="16856"/>
                </a:lnTo>
                <a:lnTo>
                  <a:pt x="15364" y="16875"/>
                </a:lnTo>
                <a:lnTo>
                  <a:pt x="15703" y="16684"/>
                </a:lnTo>
                <a:lnTo>
                  <a:pt x="16013" y="17022"/>
                </a:lnTo>
                <a:lnTo>
                  <a:pt x="16511" y="17189"/>
                </a:lnTo>
                <a:lnTo>
                  <a:pt x="16851" y="16998"/>
                </a:lnTo>
                <a:lnTo>
                  <a:pt x="17308" y="17039"/>
                </a:lnTo>
                <a:lnTo>
                  <a:pt x="17688" y="17646"/>
                </a:lnTo>
                <a:lnTo>
                  <a:pt x="18155" y="17984"/>
                </a:lnTo>
                <a:lnTo>
                  <a:pt x="18608" y="18054"/>
                </a:lnTo>
                <a:lnTo>
                  <a:pt x="19118" y="18124"/>
                </a:lnTo>
                <a:lnTo>
                  <a:pt x="19442" y="18124"/>
                </a:lnTo>
                <a:lnTo>
                  <a:pt x="19752" y="18612"/>
                </a:lnTo>
                <a:lnTo>
                  <a:pt x="20176" y="18990"/>
                </a:lnTo>
                <a:lnTo>
                  <a:pt x="20634" y="19298"/>
                </a:lnTo>
                <a:lnTo>
                  <a:pt x="21026" y="19855"/>
                </a:lnTo>
                <a:lnTo>
                  <a:pt x="21094" y="20462"/>
                </a:lnTo>
                <a:lnTo>
                  <a:pt x="20926" y="20751"/>
                </a:lnTo>
                <a:lnTo>
                  <a:pt x="21042" y="21269"/>
                </a:lnTo>
                <a:lnTo>
                  <a:pt x="21347" y="21519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pSp>
        <p:nvGrpSpPr>
          <p:cNvPr id="79" name="Group 79"/>
          <p:cNvGrpSpPr/>
          <p:nvPr/>
        </p:nvGrpSpPr>
        <p:grpSpPr>
          <a:xfrm>
            <a:off x="2659212" y="4399290"/>
            <a:ext cx="611118" cy="715027"/>
            <a:chOff x="47216" y="3904"/>
            <a:chExt cx="611117" cy="715026"/>
          </a:xfrm>
        </p:grpSpPr>
        <p:sp>
          <p:nvSpPr>
            <p:cNvPr id="73" name="Shape 73"/>
            <p:cNvSpPr/>
            <p:nvPr/>
          </p:nvSpPr>
          <p:spPr>
            <a:xfrm rot="2100000">
              <a:off x="220508" y="17588"/>
              <a:ext cx="264534" cy="687659"/>
            </a:xfrm>
            <a:prstGeom prst="pentagon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4" name="Shape 74"/>
            <p:cNvSpPr/>
            <p:nvPr/>
          </p:nvSpPr>
          <p:spPr>
            <a:xfrm rot="2100000">
              <a:off x="197449" y="374712"/>
              <a:ext cx="120935" cy="239999"/>
            </a:xfrm>
            <a:prstGeom prst="roundRect">
              <a:avLst>
                <a:gd name="adj" fmla="val 2450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5" name="Shape 75"/>
            <p:cNvSpPr/>
            <p:nvPr/>
          </p:nvSpPr>
          <p:spPr>
            <a:xfrm flipV="1">
              <a:off x="313587" y="111423"/>
              <a:ext cx="215116" cy="124796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6" name="Shape 76"/>
            <p:cNvSpPr/>
            <p:nvPr/>
          </p:nvSpPr>
          <p:spPr>
            <a:xfrm flipV="1">
              <a:off x="483728" y="113068"/>
              <a:ext cx="43823" cy="234550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7" name="Shape 77"/>
            <p:cNvSpPr/>
            <p:nvPr/>
          </p:nvSpPr>
          <p:spPr>
            <a:xfrm rot="2369401">
              <a:off x="396929" y="133056"/>
              <a:ext cx="43104" cy="193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20801" y="0"/>
                  </a:moveTo>
                  <a:cubicBezTo>
                    <a:pt x="11431" y="3267"/>
                    <a:pt x="5036" y="6942"/>
                    <a:pt x="2007" y="10800"/>
                  </a:cubicBezTo>
                  <a:cubicBezTo>
                    <a:pt x="-799" y="14374"/>
                    <a:pt x="-662" y="18038"/>
                    <a:pt x="2411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8" name="Shape 78"/>
            <p:cNvSpPr/>
            <p:nvPr/>
          </p:nvSpPr>
          <p:spPr>
            <a:xfrm rot="2528533">
              <a:off x="283007" y="265038"/>
              <a:ext cx="29817" cy="262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0" h="21600" fill="norm" stroke="1" extrusionOk="0">
                  <a:moveTo>
                    <a:pt x="20320" y="0"/>
                  </a:moveTo>
                  <a:cubicBezTo>
                    <a:pt x="8554" y="3263"/>
                    <a:pt x="1772" y="6757"/>
                    <a:pt x="304" y="10312"/>
                  </a:cubicBezTo>
                  <a:cubicBezTo>
                    <a:pt x="-1280" y="14146"/>
                    <a:pt x="3339" y="17980"/>
                    <a:pt x="13901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80" name="Shape 80"/>
          <p:cNvSpPr/>
          <p:nvPr/>
        </p:nvSpPr>
        <p:spPr>
          <a:xfrm>
            <a:off x="3134683" y="4961372"/>
            <a:ext cx="4431508" cy="47595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>
                <a:uFillTx/>
                <a:latin typeface="Arial"/>
                <a:ea typeface="Arial"/>
                <a:cs typeface="Arial"/>
                <a:sym typeface="Arial"/>
              </a:defRPr>
            </a:pPr>
            <a:r>
              <a:rPr>
                <a:uFill>
                  <a:solidFill>
                    <a:srgbClr val="000000"/>
                  </a:solidFill>
                </a:uFill>
              </a:rPr>
              <a:t>Wenn wir die entsprechende Tiefe loten </a:t>
            </a:r>
            <a:r>
              <a:rPr b="1">
                <a:uFill>
                  <a:solidFill>
                    <a:srgbClr val="000000"/>
                  </a:solidFill>
                </a:uFill>
              </a:rPr>
              <a:t>und</a:t>
            </a:r>
            <a:r>
              <a:rPr>
                <a:uFill>
                  <a:solidFill>
                    <a:srgbClr val="000000"/>
                  </a:solidFill>
                </a:uFill>
              </a:rPr>
              <a:t> den</a:t>
            </a:r>
            <a:br>
              <a:rPr>
                <a:uFill>
                  <a:solidFill>
                    <a:srgbClr val="000000"/>
                  </a:solidFill>
                </a:uFill>
              </a:rPr>
            </a:br>
            <a:r>
              <a:rPr>
                <a:uFill>
                  <a:solidFill>
                    <a:srgbClr val="000000"/>
                  </a:solidFill>
                </a:uFill>
              </a:rPr>
              <a:t>Winkel zum Objekt peilen, erhalten wir einen Ob!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Class="entr" nodeType="afterEffect" presetSubtype="12" presetID="2" grpId="5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7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" grpId="6"/>
      <p:bldP build="whole" bldLvl="1" animBg="1" rev="0" advAuto="0" spid="68" grpId="3"/>
      <p:bldP build="whole" bldLvl="1" animBg="1" rev="0" advAuto="0" spid="80" grpId="7"/>
      <p:bldP build="whole" bldLvl="1" animBg="1" rev="0" advAuto="0" spid="70" grpId="1"/>
      <p:bldP build="whole" bldLvl="1" animBg="1" rev="0" advAuto="0" spid="71" grpId="2"/>
      <p:bldP build="whole" bldLvl="1" animBg="1" rev="0" advAuto="0" spid="79" grpId="5"/>
      <p:bldP build="whole" bldLvl="1" animBg="1" rev="0" advAuto="0" spid="72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1412" y="975981"/>
            <a:ext cx="7015775" cy="527337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 flipH="1" flipV="1">
            <a:off x="2641600" y="1938865"/>
            <a:ext cx="360629" cy="3550975"/>
          </a:xfrm>
          <a:prstGeom prst="lin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4" name="Shape 84"/>
          <p:cNvSpPr/>
          <p:nvPr/>
        </p:nvSpPr>
        <p:spPr>
          <a:xfrm>
            <a:off x="3622364" y="348732"/>
            <a:ext cx="1520925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u="sng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u="none">
                <a:uFillTx/>
              </a:defRPr>
            </a:pPr>
            <a:r>
              <a:rPr sz="2400" u="sng">
                <a:uFill>
                  <a:solidFill>
                    <a:srgbClr val="000000"/>
                  </a:solidFill>
                </a:uFill>
              </a:rPr>
              <a:t>Standlinien</a:t>
            </a:r>
          </a:p>
        </p:txBody>
      </p:sp>
      <p:sp>
        <p:nvSpPr>
          <p:cNvPr id="85" name="Shape 85"/>
          <p:cNvSpPr/>
          <p:nvPr/>
        </p:nvSpPr>
        <p:spPr>
          <a:xfrm>
            <a:off x="2508564" y="1798104"/>
            <a:ext cx="259059" cy="24638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6" name="Shape 86"/>
          <p:cNvSpPr/>
          <p:nvPr/>
        </p:nvSpPr>
        <p:spPr>
          <a:xfrm>
            <a:off x="3295550" y="4978305"/>
            <a:ext cx="4194672" cy="47595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>
                <a:uFillTx/>
                <a:latin typeface="Arial"/>
                <a:ea typeface="Arial"/>
                <a:cs typeface="Arial"/>
                <a:sym typeface="Arial"/>
              </a:defRPr>
            </a:pPr>
            <a:r>
              <a:rPr>
                <a:uFill>
                  <a:solidFill>
                    <a:srgbClr val="000000"/>
                  </a:solidFill>
                </a:uFill>
              </a:rPr>
              <a:t>Praktisch: Entfernung und Peilung zum Objekt</a:t>
            </a:r>
            <a:br>
              <a:rPr>
                <a:uFill>
                  <a:solidFill>
                    <a:srgbClr val="000000"/>
                  </a:solidFill>
                </a:uFill>
              </a:rPr>
            </a:br>
            <a:r>
              <a:rPr>
                <a:uFill>
                  <a:solidFill>
                    <a:srgbClr val="000000"/>
                  </a:solidFill>
                </a:uFill>
              </a:rPr>
              <a:t>bilden zwei Standlinien: </a:t>
            </a:r>
            <a:r>
              <a:rPr b="1">
                <a:uFill>
                  <a:solidFill>
                    <a:srgbClr val="000000"/>
                  </a:solidFill>
                </a:uFill>
              </a:rPr>
              <a:t>Unseren Ob!</a:t>
            </a:r>
          </a:p>
        </p:txBody>
      </p:sp>
      <p:sp>
        <p:nvSpPr>
          <p:cNvPr id="87" name="Shape 87"/>
          <p:cNvSpPr/>
          <p:nvPr/>
        </p:nvSpPr>
        <p:spPr>
          <a:xfrm>
            <a:off x="4215030" y="2109798"/>
            <a:ext cx="4403809" cy="70455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>
                <a:uFillTx/>
                <a:latin typeface="Arial"/>
                <a:ea typeface="Arial"/>
                <a:cs typeface="Arial"/>
                <a:sym typeface="Arial"/>
              </a:defRPr>
            </a:pPr>
            <a:r>
              <a:rPr>
                <a:uFill>
                  <a:solidFill>
                    <a:srgbClr val="000000"/>
                  </a:solidFill>
                </a:uFill>
              </a:rPr>
              <a:t>Auch eine bekannte Entfernung </a:t>
            </a:r>
            <a:br>
              <a:rPr>
                <a:uFill>
                  <a:solidFill>
                    <a:srgbClr val="000000"/>
                  </a:solidFill>
                </a:uFill>
              </a:rPr>
            </a:br>
            <a:r>
              <a:rPr>
                <a:uFill>
                  <a:solidFill>
                    <a:srgbClr val="000000"/>
                  </a:solidFill>
                </a:uFill>
              </a:rPr>
              <a:t>zu einem Peilobjekt kann eine  S</a:t>
            </a:r>
            <a:r>
              <a:rPr b="1">
                <a:uFill>
                  <a:solidFill>
                    <a:srgbClr val="000000"/>
                  </a:solidFill>
                </a:uFill>
              </a:rPr>
              <a:t>tandlinie </a:t>
            </a:r>
            <a:r>
              <a:rPr>
                <a:uFill>
                  <a:solidFill>
                    <a:srgbClr val="000000"/>
                  </a:solidFill>
                </a:uFill>
              </a:rPr>
              <a:t>darstellen.</a:t>
            </a:r>
          </a:p>
        </p:txBody>
      </p:sp>
      <p:grpSp>
        <p:nvGrpSpPr>
          <p:cNvPr id="94" name="Group 94"/>
          <p:cNvGrpSpPr/>
          <p:nvPr/>
        </p:nvGrpSpPr>
        <p:grpSpPr>
          <a:xfrm>
            <a:off x="1069292" y="1934633"/>
            <a:ext cx="4130985" cy="2836499"/>
            <a:chOff x="0" y="0"/>
            <a:chExt cx="4130983" cy="2836498"/>
          </a:xfrm>
        </p:grpSpPr>
        <p:grpSp>
          <p:nvGrpSpPr>
            <p:cNvPr id="92" name="Group 92"/>
            <p:cNvGrpSpPr/>
            <p:nvPr/>
          </p:nvGrpSpPr>
          <p:grpSpPr>
            <a:xfrm>
              <a:off x="0" y="-1"/>
              <a:ext cx="4130984" cy="2836500"/>
              <a:chOff x="0" y="0"/>
              <a:chExt cx="4130983" cy="2836498"/>
            </a:xfrm>
          </p:grpSpPr>
          <p:sp>
            <p:nvSpPr>
              <p:cNvPr id="88" name="Shape 88"/>
              <p:cNvSpPr/>
              <p:nvPr/>
            </p:nvSpPr>
            <p:spPr>
              <a:xfrm flipH="1" flipV="1">
                <a:off x="1584610" y="11476"/>
                <a:ext cx="2503388" cy="1539579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  <a:headEnd type="triangle" w="med" len="med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200">
                    <a:uFillTx/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0" y="1569528"/>
                <a:ext cx="4130984" cy="12669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4664"/>
                    </a:moveTo>
                    <a:lnTo>
                      <a:pt x="591" y="15694"/>
                    </a:lnTo>
                    <a:lnTo>
                      <a:pt x="1277" y="16752"/>
                    </a:lnTo>
                    <a:lnTo>
                      <a:pt x="1969" y="17700"/>
                    </a:lnTo>
                    <a:lnTo>
                      <a:pt x="2656" y="18504"/>
                    </a:lnTo>
                    <a:cubicBezTo>
                      <a:pt x="2819" y="18709"/>
                      <a:pt x="2983" y="18894"/>
                      <a:pt x="3150" y="19059"/>
                    </a:cubicBezTo>
                    <a:cubicBezTo>
                      <a:pt x="3322" y="19230"/>
                      <a:pt x="3496" y="19379"/>
                      <a:pt x="3672" y="19506"/>
                    </a:cubicBezTo>
                    <a:lnTo>
                      <a:pt x="4452" y="20213"/>
                    </a:lnTo>
                    <a:lnTo>
                      <a:pt x="5201" y="20693"/>
                    </a:lnTo>
                    <a:lnTo>
                      <a:pt x="6166" y="21186"/>
                    </a:lnTo>
                    <a:lnTo>
                      <a:pt x="6911" y="21374"/>
                    </a:lnTo>
                    <a:lnTo>
                      <a:pt x="7777" y="21560"/>
                    </a:lnTo>
                    <a:lnTo>
                      <a:pt x="8554" y="21560"/>
                    </a:lnTo>
                    <a:lnTo>
                      <a:pt x="9213" y="21600"/>
                    </a:lnTo>
                    <a:lnTo>
                      <a:pt x="9962" y="21320"/>
                    </a:lnTo>
                    <a:lnTo>
                      <a:pt x="10628" y="21012"/>
                    </a:lnTo>
                    <a:lnTo>
                      <a:pt x="11031" y="20878"/>
                    </a:lnTo>
                    <a:lnTo>
                      <a:pt x="11537" y="20516"/>
                    </a:lnTo>
                    <a:lnTo>
                      <a:pt x="12381" y="19979"/>
                    </a:lnTo>
                    <a:lnTo>
                      <a:pt x="13223" y="19281"/>
                    </a:lnTo>
                    <a:lnTo>
                      <a:pt x="14092" y="18362"/>
                    </a:lnTo>
                    <a:lnTo>
                      <a:pt x="14923" y="17250"/>
                    </a:lnTo>
                    <a:lnTo>
                      <a:pt x="15717" y="16086"/>
                    </a:lnTo>
                    <a:lnTo>
                      <a:pt x="16294" y="15044"/>
                    </a:lnTo>
                    <a:lnTo>
                      <a:pt x="16969" y="13803"/>
                    </a:lnTo>
                    <a:lnTo>
                      <a:pt x="17555" y="12694"/>
                    </a:lnTo>
                    <a:lnTo>
                      <a:pt x="18189" y="11211"/>
                    </a:lnTo>
                    <a:lnTo>
                      <a:pt x="18693" y="9971"/>
                    </a:lnTo>
                    <a:lnTo>
                      <a:pt x="19171" y="8588"/>
                    </a:lnTo>
                    <a:lnTo>
                      <a:pt x="19688" y="7158"/>
                    </a:lnTo>
                    <a:lnTo>
                      <a:pt x="20239" y="5402"/>
                    </a:lnTo>
                    <a:lnTo>
                      <a:pt x="20680" y="3737"/>
                    </a:lnTo>
                    <a:lnTo>
                      <a:pt x="21061" y="2215"/>
                    </a:lnTo>
                    <a:lnTo>
                      <a:pt x="21449" y="687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FF2600"/>
                </a:solidFill>
                <a:prstDash val="solid"/>
                <a:bevel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200">
                    <a:uFillTx/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90" name="Shape 90"/>
              <p:cNvSpPr/>
              <p:nvPr/>
            </p:nvSpPr>
            <p:spPr>
              <a:xfrm flipV="1">
                <a:off x="28726" y="-1"/>
                <a:ext cx="1543582" cy="154358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200">
                    <a:uFillTx/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91" name="Shape 91"/>
              <p:cNvSpPr/>
              <p:nvPr/>
            </p:nvSpPr>
            <p:spPr>
              <a:xfrm rot="1765391">
                <a:off x="2445831" y="430531"/>
                <a:ext cx="515695" cy="2819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t">
                <a:spAutoFit/>
              </a:bodyPr>
              <a:lstStyle>
                <a:lvl1pPr>
                  <a:defRPr sz="1100"/>
                </a:lvl1pPr>
              </a:lstStyle>
              <a:p>
                <a:pPr/>
                <a:r>
                  <a:t>0,8 sm</a:t>
                </a:r>
              </a:p>
            </p:txBody>
          </p:sp>
        </p:grpSp>
        <p:sp>
          <p:nvSpPr>
            <p:cNvPr id="93" name="Shape 93"/>
            <p:cNvSpPr/>
            <p:nvPr/>
          </p:nvSpPr>
          <p:spPr>
            <a:xfrm>
              <a:off x="1772020" y="1028181"/>
              <a:ext cx="578527" cy="147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1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uFillTx/>
                </a:defRPr>
              </a:pPr>
              <a:r>
                <a:rPr>
                  <a:uFill>
                    <a:solidFill>
                      <a:srgbClr val="000000"/>
                    </a:solidFill>
                  </a:uFill>
                </a:rPr>
                <a:t>rwP 354°</a:t>
              </a:r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2659212" y="4399290"/>
            <a:ext cx="611118" cy="715027"/>
            <a:chOff x="47216" y="3904"/>
            <a:chExt cx="611117" cy="715026"/>
          </a:xfrm>
        </p:grpSpPr>
        <p:sp>
          <p:nvSpPr>
            <p:cNvPr id="95" name="Shape 95"/>
            <p:cNvSpPr/>
            <p:nvPr/>
          </p:nvSpPr>
          <p:spPr>
            <a:xfrm rot="2100000">
              <a:off x="220508" y="17588"/>
              <a:ext cx="264534" cy="687659"/>
            </a:xfrm>
            <a:prstGeom prst="pentagon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6" name="Shape 96"/>
            <p:cNvSpPr/>
            <p:nvPr/>
          </p:nvSpPr>
          <p:spPr>
            <a:xfrm rot="2100000">
              <a:off x="197449" y="374712"/>
              <a:ext cx="120935" cy="239999"/>
            </a:xfrm>
            <a:prstGeom prst="roundRect">
              <a:avLst>
                <a:gd name="adj" fmla="val 2450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7" name="Shape 97"/>
            <p:cNvSpPr/>
            <p:nvPr/>
          </p:nvSpPr>
          <p:spPr>
            <a:xfrm flipV="1">
              <a:off x="313587" y="111423"/>
              <a:ext cx="215116" cy="124796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8" name="Shape 98"/>
            <p:cNvSpPr/>
            <p:nvPr/>
          </p:nvSpPr>
          <p:spPr>
            <a:xfrm flipV="1">
              <a:off x="483728" y="113068"/>
              <a:ext cx="43823" cy="234550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9" name="Shape 99"/>
            <p:cNvSpPr/>
            <p:nvPr/>
          </p:nvSpPr>
          <p:spPr>
            <a:xfrm rot="2369401">
              <a:off x="396929" y="133056"/>
              <a:ext cx="43104" cy="193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20801" y="0"/>
                  </a:moveTo>
                  <a:cubicBezTo>
                    <a:pt x="11431" y="3267"/>
                    <a:pt x="5036" y="6942"/>
                    <a:pt x="2007" y="10800"/>
                  </a:cubicBezTo>
                  <a:cubicBezTo>
                    <a:pt x="-799" y="14374"/>
                    <a:pt x="-662" y="18038"/>
                    <a:pt x="2411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0" name="Shape 100"/>
            <p:cNvSpPr/>
            <p:nvPr/>
          </p:nvSpPr>
          <p:spPr>
            <a:xfrm rot="2528533">
              <a:off x="283007" y="265038"/>
              <a:ext cx="29817" cy="262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0" h="21600" fill="norm" stroke="1" extrusionOk="0">
                  <a:moveTo>
                    <a:pt x="20320" y="0"/>
                  </a:moveTo>
                  <a:cubicBezTo>
                    <a:pt x="8554" y="3263"/>
                    <a:pt x="1772" y="6757"/>
                    <a:pt x="304" y="10312"/>
                  </a:cubicBezTo>
                  <a:cubicBezTo>
                    <a:pt x="-1280" y="14146"/>
                    <a:pt x="3339" y="17980"/>
                    <a:pt x="13901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12" presetID="2" grpId="4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Class="entr" nodeType="afterEffect" presetSubtype="0" presetID="1" grpId="7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4" grpId="6"/>
      <p:bldP build="whole" bldLvl="1" animBg="1" rev="0" advAuto="0" spid="87" grpId="1"/>
      <p:bldP build="whole" bldLvl="1" animBg="1" rev="0" advAuto="0" spid="83" grpId="3"/>
      <p:bldP build="whole" bldLvl="1" animBg="1" rev="0" advAuto="0" spid="85" grpId="2"/>
      <p:bldP build="whole" bldLvl="1" animBg="1" rev="0" advAuto="0" spid="101" grpId="4"/>
      <p:bldP build="whole" bldLvl="1" animBg="1" rev="0" advAuto="0" spid="87" grpId="5"/>
      <p:bldP build="whole" bldLvl="1" animBg="1" rev="0" advAuto="0" spid="86" grpId="7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4.png"/>
          <p:cNvPicPr>
            <a:picLocks noChangeAspect="1"/>
          </p:cNvPicPr>
          <p:nvPr/>
        </p:nvPicPr>
        <p:blipFill>
          <a:blip r:embed="rId2">
            <a:alphaModFix amt="57369"/>
            <a:extLst/>
          </a:blip>
          <a:stretch>
            <a:fillRect/>
          </a:stretch>
        </p:blipFill>
        <p:spPr>
          <a:xfrm>
            <a:off x="1051412" y="975981"/>
            <a:ext cx="7015775" cy="5273379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 flipH="1" flipV="1">
            <a:off x="2645443" y="1938865"/>
            <a:ext cx="366945" cy="3550975"/>
          </a:xfrm>
          <a:prstGeom prst="lin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05" name="Shape 105"/>
          <p:cNvSpPr/>
          <p:nvPr/>
        </p:nvSpPr>
        <p:spPr>
          <a:xfrm>
            <a:off x="4041464" y="348732"/>
            <a:ext cx="859979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u="sng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u="none">
                <a:uFillTx/>
              </a:defRPr>
            </a:pPr>
            <a:r>
              <a:rPr sz="2400" u="sng">
                <a:uFill>
                  <a:solidFill>
                    <a:srgbClr val="000000"/>
                  </a:solidFill>
                </a:uFill>
              </a:rPr>
              <a:t>Peilen</a:t>
            </a:r>
          </a:p>
        </p:txBody>
      </p:sp>
      <p:sp>
        <p:nvSpPr>
          <p:cNvPr id="106" name="Shape 106"/>
          <p:cNvSpPr/>
          <p:nvPr/>
        </p:nvSpPr>
        <p:spPr>
          <a:xfrm>
            <a:off x="2514914" y="1798104"/>
            <a:ext cx="259059" cy="24638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13" name="Group 113"/>
          <p:cNvGrpSpPr/>
          <p:nvPr/>
        </p:nvGrpSpPr>
        <p:grpSpPr>
          <a:xfrm>
            <a:off x="2659212" y="4399290"/>
            <a:ext cx="611118" cy="715027"/>
            <a:chOff x="47216" y="3904"/>
            <a:chExt cx="611117" cy="715026"/>
          </a:xfrm>
        </p:grpSpPr>
        <p:sp>
          <p:nvSpPr>
            <p:cNvPr id="107" name="Shape 107"/>
            <p:cNvSpPr/>
            <p:nvPr/>
          </p:nvSpPr>
          <p:spPr>
            <a:xfrm rot="2100000">
              <a:off x="220508" y="17588"/>
              <a:ext cx="264534" cy="687659"/>
            </a:xfrm>
            <a:prstGeom prst="pentagon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8" name="Shape 108"/>
            <p:cNvSpPr/>
            <p:nvPr/>
          </p:nvSpPr>
          <p:spPr>
            <a:xfrm rot="2100000">
              <a:off x="197449" y="374712"/>
              <a:ext cx="120935" cy="239999"/>
            </a:xfrm>
            <a:prstGeom prst="roundRect">
              <a:avLst>
                <a:gd name="adj" fmla="val 2450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9" name="Shape 109"/>
            <p:cNvSpPr/>
            <p:nvPr/>
          </p:nvSpPr>
          <p:spPr>
            <a:xfrm flipV="1">
              <a:off x="313587" y="111423"/>
              <a:ext cx="215116" cy="124796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0" name="Shape 110"/>
            <p:cNvSpPr/>
            <p:nvPr/>
          </p:nvSpPr>
          <p:spPr>
            <a:xfrm flipV="1">
              <a:off x="483728" y="113068"/>
              <a:ext cx="43823" cy="234550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1" name="Shape 111"/>
            <p:cNvSpPr/>
            <p:nvPr/>
          </p:nvSpPr>
          <p:spPr>
            <a:xfrm rot="2369401">
              <a:off x="396929" y="133056"/>
              <a:ext cx="43104" cy="193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20801" y="0"/>
                  </a:moveTo>
                  <a:cubicBezTo>
                    <a:pt x="11431" y="3267"/>
                    <a:pt x="5036" y="6942"/>
                    <a:pt x="2007" y="10800"/>
                  </a:cubicBezTo>
                  <a:cubicBezTo>
                    <a:pt x="-799" y="14374"/>
                    <a:pt x="-662" y="18038"/>
                    <a:pt x="2411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2" name="Shape 112"/>
            <p:cNvSpPr/>
            <p:nvPr/>
          </p:nvSpPr>
          <p:spPr>
            <a:xfrm rot="2528533">
              <a:off x="283007" y="265038"/>
              <a:ext cx="29817" cy="262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0" h="21600" fill="norm" stroke="1" extrusionOk="0">
                  <a:moveTo>
                    <a:pt x="20320" y="0"/>
                  </a:moveTo>
                  <a:cubicBezTo>
                    <a:pt x="8554" y="3263"/>
                    <a:pt x="1772" y="6757"/>
                    <a:pt x="304" y="10312"/>
                  </a:cubicBezTo>
                  <a:cubicBezTo>
                    <a:pt x="-1280" y="14146"/>
                    <a:pt x="3339" y="17980"/>
                    <a:pt x="13901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114" name="Shape 114"/>
          <p:cNvSpPr/>
          <p:nvPr/>
        </p:nvSpPr>
        <p:spPr>
          <a:xfrm>
            <a:off x="4460563" y="1784678"/>
            <a:ext cx="2952908" cy="125319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uFillTx/>
                <a:latin typeface="Arial"/>
                <a:ea typeface="Arial"/>
                <a:cs typeface="Arial"/>
                <a:sym typeface="Arial"/>
              </a:defRPr>
            </a:pPr>
            <a:r>
              <a:rPr>
                <a:uFill>
                  <a:solidFill>
                    <a:srgbClr val="000000"/>
                  </a:solidFill>
                </a:uFill>
              </a:rPr>
              <a:t>Eine Peilung erfolgt immer zum</a:t>
            </a:r>
            <a:br>
              <a:rPr>
                <a:uFill>
                  <a:solidFill>
                    <a:srgbClr val="000000"/>
                  </a:solidFill>
                </a:uFill>
              </a:rPr>
            </a:br>
            <a:r>
              <a:rPr>
                <a:uFill>
                  <a:solidFill>
                    <a:srgbClr val="000000"/>
                  </a:solidFill>
                </a:uFill>
              </a:rPr>
              <a:t>Peilobjekt hin: Ausgehend von </a:t>
            </a:r>
            <a:br>
              <a:rPr>
                <a:uFill>
                  <a:solidFill>
                    <a:srgbClr val="000000"/>
                  </a:solidFill>
                </a:uFill>
              </a:rPr>
            </a:br>
            <a:r>
              <a:rPr>
                <a:uFill>
                  <a:solidFill>
                    <a:srgbClr val="000000"/>
                  </a:solidFill>
                </a:uFill>
              </a:rPr>
              <a:t>Kartennord oder der Seiten-</a:t>
            </a:r>
            <a:br>
              <a:rPr>
                <a:uFill>
                  <a:solidFill>
                    <a:srgbClr val="000000"/>
                  </a:solidFill>
                </a:uFill>
              </a:rPr>
            </a:br>
            <a:r>
              <a:rPr>
                <a:uFill>
                  <a:solidFill>
                    <a:srgbClr val="000000"/>
                  </a:solidFill>
                </a:uFill>
              </a:rPr>
              <a:t>Peilung über den Bug des</a:t>
            </a:r>
            <a:br>
              <a:rPr>
                <a:uFill>
                  <a:solidFill>
                    <a:srgbClr val="000000"/>
                  </a:solidFill>
                </a:uFill>
              </a:rPr>
            </a:br>
            <a:r>
              <a:rPr>
                <a:uFill>
                  <a:solidFill>
                    <a:srgbClr val="000000"/>
                  </a:solidFill>
                </a:uFill>
              </a:rPr>
              <a:t>Schiffes.</a:t>
            </a:r>
          </a:p>
        </p:txBody>
      </p:sp>
      <p:grpSp>
        <p:nvGrpSpPr>
          <p:cNvPr id="119" name="Group 119"/>
          <p:cNvGrpSpPr/>
          <p:nvPr/>
        </p:nvGrpSpPr>
        <p:grpSpPr>
          <a:xfrm>
            <a:off x="2298619" y="3094492"/>
            <a:ext cx="6415335" cy="3015916"/>
            <a:chOff x="0" y="0"/>
            <a:chExt cx="6415334" cy="3015914"/>
          </a:xfrm>
        </p:grpSpPr>
        <p:grpSp>
          <p:nvGrpSpPr>
            <p:cNvPr id="117" name="Group 117"/>
            <p:cNvGrpSpPr/>
            <p:nvPr/>
          </p:nvGrpSpPr>
          <p:grpSpPr>
            <a:xfrm>
              <a:off x="-1" y="0"/>
              <a:ext cx="1996051" cy="2596433"/>
              <a:chOff x="0" y="0"/>
              <a:chExt cx="1996050" cy="2596432"/>
            </a:xfrm>
          </p:grpSpPr>
          <p:sp>
            <p:nvSpPr>
              <p:cNvPr id="115" name="Shape 115"/>
              <p:cNvSpPr/>
              <p:nvPr/>
            </p:nvSpPr>
            <p:spPr>
              <a:xfrm flipV="1">
                <a:off x="-1" y="0"/>
                <a:ext cx="1844640" cy="2596433"/>
              </a:xfrm>
              <a:prstGeom prst="line">
                <a:avLst/>
              </a:prstGeom>
              <a:noFill/>
              <a:ln w="25400" cap="flat">
                <a:solidFill>
                  <a:srgbClr val="FF2600"/>
                </a:solidFill>
                <a:prstDash val="solid"/>
                <a:round/>
                <a:tailEnd type="triangle" w="med" len="med"/>
              </a:ln>
              <a:effectLst>
                <a:outerShdw sx="100000" sy="100000" kx="0" ky="0" algn="b" rotWithShape="0" blurRad="38100" dist="200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200">
                    <a:uFillTx/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16" name="Shape 116"/>
              <p:cNvSpPr/>
              <p:nvPr/>
            </p:nvSpPr>
            <p:spPr>
              <a:xfrm>
                <a:off x="1267441" y="791613"/>
                <a:ext cx="728610" cy="2888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t">
                <a:spAutoFit/>
              </a:bodyPr>
              <a:lstStyle>
                <a:lvl1pPr>
                  <a:defRPr sz="14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 sz="1800">
                    <a:uFillTx/>
                  </a:defRPr>
                </a:pPr>
                <a:r>
                  <a:rPr sz="1400">
                    <a:uFill>
                      <a:solidFill>
                        <a:srgbClr val="000000"/>
                      </a:solidFill>
                    </a:uFill>
                  </a:rPr>
                  <a:t>rwK 55°</a:t>
                </a:r>
              </a:p>
            </p:txBody>
          </p:sp>
        </p:grpSp>
        <p:sp>
          <p:nvSpPr>
            <p:cNvPr id="118" name="Shape 118"/>
            <p:cNvSpPr/>
            <p:nvPr/>
          </p:nvSpPr>
          <p:spPr>
            <a:xfrm>
              <a:off x="1704320" y="1076093"/>
              <a:ext cx="4711014" cy="193982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>
                <a:defRPr sz="1800">
                  <a:uFillTx/>
                  <a:latin typeface="Arial"/>
                  <a:ea typeface="Arial"/>
                  <a:cs typeface="Arial"/>
                  <a:sym typeface="Arial"/>
                </a:defRPr>
              </a:pPr>
              <a:r>
                <a:rPr sz="1400">
                  <a:uFill>
                    <a:solidFill>
                      <a:srgbClr val="000000"/>
                    </a:solidFill>
                  </a:uFill>
                </a:rPr>
                <a:t>Eine Seitenpeilung erfolgt im Uhrzeigersinn</a:t>
              </a:r>
              <a:br>
                <a:rPr sz="1400">
                  <a:uFill>
                    <a:solidFill>
                      <a:srgbClr val="000000"/>
                    </a:solidFill>
                  </a:uFill>
                </a:rPr>
              </a:br>
              <a:r>
                <a:rPr sz="1400">
                  <a:uFill>
                    <a:solidFill>
                      <a:srgbClr val="000000"/>
                    </a:solidFill>
                  </a:uFill>
                </a:rPr>
                <a:t>um den Bug und muss um die Missweisung</a:t>
              </a:r>
              <a:br>
                <a:rPr sz="1400">
                  <a:uFill>
                    <a:solidFill>
                      <a:srgbClr val="000000"/>
                    </a:solidFill>
                  </a:uFill>
                </a:rPr>
              </a:br>
              <a:r>
                <a:rPr sz="1400">
                  <a:uFill>
                    <a:solidFill>
                      <a:srgbClr val="000000"/>
                    </a:solidFill>
                  </a:uFill>
                </a:rPr>
                <a:t>und die Deviation des MgK berichtigt werden.</a:t>
              </a:r>
              <a:br>
                <a:rPr sz="1400">
                  <a:uFill>
                    <a:solidFill>
                      <a:srgbClr val="000000"/>
                    </a:solidFill>
                  </a:uFill>
                </a:rPr>
              </a:br>
              <a:r>
                <a:rPr sz="1400">
                  <a:uFill>
                    <a:solidFill>
                      <a:srgbClr val="000000"/>
                    </a:solidFill>
                  </a:uFill>
                </a:rPr>
                <a:t>(Vom </a:t>
              </a:r>
              <a:r>
                <a:rPr i="1" sz="1400">
                  <a:uFill>
                    <a:solidFill>
                      <a:srgbClr val="000000"/>
                    </a:solidFill>
                  </a:uFill>
                </a:rPr>
                <a:t>Falschen</a:t>
              </a:r>
              <a:r>
                <a:rPr sz="1400">
                  <a:uFill>
                    <a:solidFill>
                      <a:srgbClr val="000000"/>
                    </a:solidFill>
                  </a:uFill>
                </a:rPr>
                <a:t> zum </a:t>
              </a:r>
              <a:r>
                <a:rPr i="1" sz="1400">
                  <a:uFill>
                    <a:solidFill>
                      <a:srgbClr val="000000"/>
                    </a:solidFill>
                  </a:uFill>
                </a:rPr>
                <a:t>Richtigen</a:t>
              </a:r>
              <a:r>
                <a:rPr sz="1400">
                  <a:uFill>
                    <a:solidFill>
                      <a:srgbClr val="000000"/>
                    </a:solidFill>
                  </a:uFill>
                </a:rPr>
                <a:t>: Mit </a:t>
              </a:r>
              <a:r>
                <a:rPr i="1" sz="1400">
                  <a:uFill>
                    <a:solidFill>
                      <a:srgbClr val="000000"/>
                    </a:solidFill>
                  </a:uFill>
                </a:rPr>
                <a:t>richtigen</a:t>
              </a:r>
              <a:r>
                <a:rPr sz="1400">
                  <a:uFill>
                    <a:solidFill>
                      <a:srgbClr val="000000"/>
                    </a:solidFill>
                  </a:uFill>
                </a:rPr>
                <a:t> Vorzeichen)</a:t>
              </a:r>
              <a:br>
                <a:rPr sz="1400">
                  <a:uFill>
                    <a:solidFill>
                      <a:srgbClr val="000000"/>
                    </a:solidFill>
                  </a:uFill>
                </a:rPr>
              </a:br>
              <a:br>
                <a:rPr sz="1400">
                  <a:uFill>
                    <a:solidFill>
                      <a:srgbClr val="000000"/>
                    </a:solidFill>
                  </a:uFill>
                </a:rPr>
              </a:br>
              <a:r>
                <a:rPr sz="1400">
                  <a:uFill>
                    <a:solidFill>
                      <a:srgbClr val="000000"/>
                    </a:solidFill>
                  </a:uFill>
                </a:rPr>
                <a:t>Das </a:t>
              </a:r>
              <a:r>
                <a:rPr b="1" sz="1400">
                  <a:uFill>
                    <a:solidFill>
                      <a:srgbClr val="000000"/>
                    </a:solidFill>
                  </a:uFill>
                </a:rPr>
                <a:t>Peilergebnis</a:t>
              </a:r>
              <a:r>
                <a:rPr sz="1400">
                  <a:uFill>
                    <a:solidFill>
                      <a:srgbClr val="000000"/>
                    </a:solidFill>
                  </a:uFill>
                </a:rPr>
                <a:t> erhält man, indem </a:t>
              </a:r>
              <a:r>
                <a:rPr b="1" sz="1400">
                  <a:uFill>
                    <a:solidFill>
                      <a:srgbClr val="000000"/>
                    </a:solidFill>
                  </a:uFill>
                </a:rPr>
                <a:t>rwK und SP addiert</a:t>
              </a:r>
              <a:br>
                <a:rPr b="1" sz="1400">
                  <a:uFill>
                    <a:solidFill>
                      <a:srgbClr val="000000"/>
                    </a:solidFill>
                  </a:uFill>
                </a:rPr>
              </a:br>
              <a:r>
                <a:rPr sz="1400">
                  <a:uFill>
                    <a:solidFill>
                      <a:srgbClr val="000000"/>
                    </a:solidFill>
                  </a:uFill>
                </a:rPr>
                <a:t>werden. (55° + 299° = 354°) - Ergibt die Summe einen</a:t>
              </a:r>
              <a:br>
                <a:rPr sz="1400">
                  <a:uFill>
                    <a:solidFill>
                      <a:srgbClr val="000000"/>
                    </a:solidFill>
                  </a:uFill>
                </a:rPr>
              </a:br>
              <a:r>
                <a:rPr sz="1400">
                  <a:uFill>
                    <a:solidFill>
                      <a:srgbClr val="000000"/>
                    </a:solidFill>
                  </a:uFill>
                </a:rPr>
                <a:t>Wert &gt; 360° werden einfach </a:t>
              </a:r>
              <a:r>
                <a:rPr b="1" sz="1400">
                  <a:uFill>
                    <a:solidFill>
                      <a:srgbClr val="000000"/>
                    </a:solidFill>
                  </a:uFill>
                </a:rPr>
                <a:t>360° vom Ergebnis</a:t>
              </a:r>
              <a:br>
                <a:rPr b="1" sz="1400">
                  <a:uFill>
                    <a:solidFill>
                      <a:srgbClr val="000000"/>
                    </a:solidFill>
                  </a:uFill>
                </a:rPr>
              </a:br>
              <a:r>
                <a:rPr b="1" sz="1400">
                  <a:uFill>
                    <a:solidFill>
                      <a:srgbClr val="000000"/>
                    </a:solidFill>
                  </a:uFill>
                </a:rPr>
                <a:t>abgezogen</a:t>
              </a:r>
              <a:r>
                <a:rPr sz="1400">
                  <a:uFill>
                    <a:solidFill>
                      <a:srgbClr val="000000"/>
                    </a:solidFill>
                  </a:uFill>
                </a:rPr>
                <a:t>!</a:t>
              </a:r>
            </a:p>
          </p:txBody>
        </p:sp>
      </p:grpSp>
      <p:grpSp>
        <p:nvGrpSpPr>
          <p:cNvPr id="122" name="Group 122"/>
          <p:cNvGrpSpPr/>
          <p:nvPr/>
        </p:nvGrpSpPr>
        <p:grpSpPr>
          <a:xfrm>
            <a:off x="2765345" y="1397991"/>
            <a:ext cx="232740" cy="4930214"/>
            <a:chOff x="0" y="0"/>
            <a:chExt cx="232739" cy="4930213"/>
          </a:xfrm>
        </p:grpSpPr>
        <p:sp>
          <p:nvSpPr>
            <p:cNvPr id="120" name="Shape 120"/>
            <p:cNvSpPr/>
            <p:nvPr/>
          </p:nvSpPr>
          <p:spPr>
            <a:xfrm rot="16223273">
              <a:off x="-309177" y="799288"/>
              <a:ext cx="851094" cy="226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 sz="1800">
                  <a:uFillTx/>
                </a:defRPr>
              </a:pPr>
              <a:r>
                <a:rPr sz="1000">
                  <a:uFill>
                    <a:solidFill>
                      <a:srgbClr val="000000"/>
                    </a:solidFill>
                  </a:uFill>
                </a:rPr>
                <a:t>Kartennord</a:t>
              </a:r>
            </a:p>
          </p:txBody>
        </p:sp>
        <p:sp>
          <p:nvSpPr>
            <p:cNvPr id="121" name="Shape 121"/>
            <p:cNvSpPr/>
            <p:nvPr/>
          </p:nvSpPr>
          <p:spPr>
            <a:xfrm flipV="1">
              <a:off x="178435" y="0"/>
              <a:ext cx="2" cy="4930214"/>
            </a:xfrm>
            <a:prstGeom prst="line">
              <a:avLst/>
            </a:prstGeom>
            <a:noFill/>
            <a:ln w="12700" cap="flat">
              <a:solidFill>
                <a:schemeClr val="accent2">
                  <a:lumOff val="12500"/>
                </a:schemeClr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pSp>
        <p:nvGrpSpPr>
          <p:cNvPr id="125" name="Group 125"/>
          <p:cNvGrpSpPr/>
          <p:nvPr/>
        </p:nvGrpSpPr>
        <p:grpSpPr>
          <a:xfrm>
            <a:off x="67209" y="2378615"/>
            <a:ext cx="2667052" cy="1020342"/>
            <a:chOff x="0" y="0"/>
            <a:chExt cx="2667050" cy="1020341"/>
          </a:xfrm>
        </p:grpSpPr>
        <p:sp>
          <p:nvSpPr>
            <p:cNvPr id="123" name="Shape 123"/>
            <p:cNvSpPr/>
            <p:nvPr/>
          </p:nvSpPr>
          <p:spPr>
            <a:xfrm>
              <a:off x="-1" y="299720"/>
              <a:ext cx="2550589" cy="72062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>
                <a:defRPr sz="1800">
                  <a:uFillTx/>
                  <a:latin typeface="Arial"/>
                  <a:ea typeface="Arial"/>
                  <a:cs typeface="Arial"/>
                  <a:sym typeface="Arial"/>
                </a:defRPr>
              </a:pPr>
              <a:r>
                <a:rPr sz="1400">
                  <a:uFill>
                    <a:solidFill>
                      <a:srgbClr val="000000"/>
                    </a:solidFill>
                  </a:uFill>
                </a:rPr>
                <a:t>Eine Peilung mit dem </a:t>
              </a:r>
              <a:br>
                <a:rPr sz="1400">
                  <a:uFill>
                    <a:solidFill>
                      <a:srgbClr val="000000"/>
                    </a:solidFill>
                  </a:uFill>
                </a:rPr>
              </a:br>
              <a:r>
                <a:rPr sz="1400">
                  <a:uFill>
                    <a:solidFill>
                      <a:srgbClr val="000000"/>
                    </a:solidFill>
                  </a:uFill>
                </a:rPr>
                <a:t>Handkompass wird nur </a:t>
              </a:r>
              <a:br>
                <a:rPr sz="1400">
                  <a:uFill>
                    <a:solidFill>
                      <a:srgbClr val="000000"/>
                    </a:solidFill>
                  </a:uFill>
                </a:rPr>
              </a:br>
              <a:r>
                <a:rPr sz="1400">
                  <a:uFill>
                    <a:solidFill>
                      <a:srgbClr val="000000"/>
                    </a:solidFill>
                  </a:uFill>
                </a:rPr>
                <a:t>um die Missweisung berichtigt!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1842770" y="-1"/>
              <a:ext cx="824281" cy="288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 sz="1800">
                  <a:uFillTx/>
                </a:defRPr>
              </a:pPr>
              <a:r>
                <a:rPr sz="1400">
                  <a:uFill>
                    <a:solidFill>
                      <a:srgbClr val="000000"/>
                    </a:solidFill>
                  </a:uFill>
                </a:rPr>
                <a:t>rwP 354°</a:t>
              </a:r>
            </a:p>
          </p:txBody>
        </p:sp>
      </p:grpSp>
      <p:grpSp>
        <p:nvGrpSpPr>
          <p:cNvPr id="130" name="Group 130"/>
          <p:cNvGrpSpPr/>
          <p:nvPr/>
        </p:nvGrpSpPr>
        <p:grpSpPr>
          <a:xfrm>
            <a:off x="2105344" y="3899098"/>
            <a:ext cx="1674883" cy="1668151"/>
            <a:chOff x="0" y="0"/>
            <a:chExt cx="1674881" cy="1668149"/>
          </a:xfrm>
        </p:grpSpPr>
        <p:sp>
          <p:nvSpPr>
            <p:cNvPr id="126" name="Shape 126"/>
            <p:cNvSpPr/>
            <p:nvPr/>
          </p:nvSpPr>
          <p:spPr>
            <a:xfrm>
              <a:off x="-1" y="402"/>
              <a:ext cx="1674883" cy="1667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18" y="2457"/>
                  </a:moveTo>
                  <a:lnTo>
                    <a:pt x="18536" y="3247"/>
                  </a:lnTo>
                  <a:lnTo>
                    <a:pt x="19316" y="4063"/>
                  </a:lnTo>
                  <a:lnTo>
                    <a:pt x="19961" y="4997"/>
                  </a:lnTo>
                  <a:lnTo>
                    <a:pt x="20606" y="6145"/>
                  </a:lnTo>
                  <a:lnTo>
                    <a:pt x="21009" y="7169"/>
                  </a:lnTo>
                  <a:lnTo>
                    <a:pt x="21341" y="8192"/>
                  </a:lnTo>
                  <a:lnTo>
                    <a:pt x="21540" y="9634"/>
                  </a:lnTo>
                  <a:lnTo>
                    <a:pt x="21600" y="10925"/>
                  </a:lnTo>
                  <a:lnTo>
                    <a:pt x="21449" y="12476"/>
                  </a:lnTo>
                  <a:lnTo>
                    <a:pt x="21165" y="13539"/>
                  </a:lnTo>
                  <a:lnTo>
                    <a:pt x="20787" y="14854"/>
                  </a:lnTo>
                  <a:lnTo>
                    <a:pt x="20283" y="15929"/>
                  </a:lnTo>
                  <a:lnTo>
                    <a:pt x="19440" y="17172"/>
                  </a:lnTo>
                  <a:lnTo>
                    <a:pt x="18873" y="17891"/>
                  </a:lnTo>
                  <a:lnTo>
                    <a:pt x="18301" y="18565"/>
                  </a:lnTo>
                  <a:lnTo>
                    <a:pt x="17564" y="19200"/>
                  </a:lnTo>
                  <a:cubicBezTo>
                    <a:pt x="17314" y="19399"/>
                    <a:pt x="17058" y="19591"/>
                    <a:pt x="16798" y="19776"/>
                  </a:cubicBezTo>
                  <a:cubicBezTo>
                    <a:pt x="16524" y="19970"/>
                    <a:pt x="16245" y="20156"/>
                    <a:pt x="15961" y="20333"/>
                  </a:cubicBezTo>
                  <a:lnTo>
                    <a:pt x="15031" y="20727"/>
                  </a:lnTo>
                  <a:lnTo>
                    <a:pt x="13796" y="21186"/>
                  </a:lnTo>
                  <a:lnTo>
                    <a:pt x="12629" y="21468"/>
                  </a:lnTo>
                  <a:lnTo>
                    <a:pt x="11409" y="21600"/>
                  </a:lnTo>
                  <a:lnTo>
                    <a:pt x="10200" y="21578"/>
                  </a:lnTo>
                  <a:lnTo>
                    <a:pt x="8982" y="21494"/>
                  </a:lnTo>
                  <a:lnTo>
                    <a:pt x="8041" y="21249"/>
                  </a:lnTo>
                  <a:lnTo>
                    <a:pt x="7049" y="20944"/>
                  </a:lnTo>
                  <a:lnTo>
                    <a:pt x="6221" y="20569"/>
                  </a:lnTo>
                  <a:lnTo>
                    <a:pt x="5462" y="20195"/>
                  </a:lnTo>
                  <a:lnTo>
                    <a:pt x="4914" y="19839"/>
                  </a:lnTo>
                  <a:lnTo>
                    <a:pt x="4133" y="19190"/>
                  </a:lnTo>
                  <a:lnTo>
                    <a:pt x="3389" y="18570"/>
                  </a:lnTo>
                  <a:lnTo>
                    <a:pt x="2693" y="17877"/>
                  </a:lnTo>
                  <a:lnTo>
                    <a:pt x="1943" y="16876"/>
                  </a:lnTo>
                  <a:lnTo>
                    <a:pt x="1362" y="15964"/>
                  </a:lnTo>
                  <a:lnTo>
                    <a:pt x="1013" y="15193"/>
                  </a:lnTo>
                  <a:lnTo>
                    <a:pt x="524" y="14296"/>
                  </a:lnTo>
                  <a:lnTo>
                    <a:pt x="320" y="13258"/>
                  </a:lnTo>
                  <a:lnTo>
                    <a:pt x="83" y="12225"/>
                  </a:lnTo>
                  <a:lnTo>
                    <a:pt x="0" y="11101"/>
                  </a:lnTo>
                  <a:lnTo>
                    <a:pt x="26" y="10111"/>
                  </a:lnTo>
                  <a:lnTo>
                    <a:pt x="123" y="9158"/>
                  </a:lnTo>
                  <a:lnTo>
                    <a:pt x="333" y="8123"/>
                  </a:lnTo>
                  <a:lnTo>
                    <a:pt x="641" y="7109"/>
                  </a:lnTo>
                  <a:lnTo>
                    <a:pt x="1034" y="6044"/>
                  </a:lnTo>
                  <a:lnTo>
                    <a:pt x="1679" y="5002"/>
                  </a:lnTo>
                  <a:lnTo>
                    <a:pt x="2367" y="3964"/>
                  </a:lnTo>
                  <a:lnTo>
                    <a:pt x="3137" y="3141"/>
                  </a:lnTo>
                  <a:lnTo>
                    <a:pt x="4064" y="2290"/>
                  </a:lnTo>
                  <a:lnTo>
                    <a:pt x="4918" y="1719"/>
                  </a:lnTo>
                  <a:lnTo>
                    <a:pt x="5967" y="1065"/>
                  </a:lnTo>
                  <a:lnTo>
                    <a:pt x="6983" y="612"/>
                  </a:lnTo>
                  <a:lnTo>
                    <a:pt x="7841" y="341"/>
                  </a:lnTo>
                  <a:lnTo>
                    <a:pt x="8682" y="127"/>
                  </a:lnTo>
                  <a:lnTo>
                    <a:pt x="9426" y="0"/>
                  </a:lnTo>
                </a:path>
              </a:pathLst>
            </a:cu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7" name="Shape 127"/>
            <p:cNvSpPr/>
            <p:nvPr/>
          </p:nvSpPr>
          <p:spPr>
            <a:xfrm flipH="1" flipV="1">
              <a:off x="1360799" y="173074"/>
              <a:ext cx="88487" cy="88487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8" name="Shape 128"/>
            <p:cNvSpPr/>
            <p:nvPr/>
          </p:nvSpPr>
          <p:spPr>
            <a:xfrm flipV="1">
              <a:off x="606317" y="-1"/>
              <a:ext cx="130473" cy="2457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9" name="Shape 129"/>
            <p:cNvSpPr/>
            <p:nvPr/>
          </p:nvSpPr>
          <p:spPr>
            <a:xfrm>
              <a:off x="4659" y="536917"/>
              <a:ext cx="807873" cy="288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 sz="1800">
                  <a:uFillTx/>
                </a:defRPr>
              </a:pPr>
              <a:r>
                <a:rPr sz="1400">
                  <a:uFill>
                    <a:solidFill>
                      <a:srgbClr val="000000"/>
                    </a:solidFill>
                  </a:uFill>
                </a:rPr>
                <a:t>SP: 299°</a:t>
              </a:r>
            </a:p>
          </p:txBody>
        </p:sp>
      </p:grpSp>
      <p:sp>
        <p:nvSpPr>
          <p:cNvPr id="131" name="Shape 131"/>
          <p:cNvSpPr/>
          <p:nvPr/>
        </p:nvSpPr>
        <p:spPr>
          <a:xfrm>
            <a:off x="1909979" y="2378615"/>
            <a:ext cx="732844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uFillTx/>
              </a:defRPr>
            </a:pPr>
            <a:r>
              <a:rPr sz="1400">
                <a:uFill>
                  <a:solidFill>
                    <a:srgbClr val="000000"/>
                  </a:solidFill>
                </a:uFill>
              </a:rPr>
              <a:t>rwP 354°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5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afterEffect" presetSubtype="32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" grpId="7"/>
      <p:bldP build="whole" bldLvl="1" animBg="1" rev="0" advAuto="0" spid="113" grpId="1"/>
      <p:bldP build="whole" bldLvl="1" animBg="1" rev="0" advAuto="0" spid="131" grpId="8"/>
      <p:bldP build="whole" bldLvl="1" animBg="1" rev="0" advAuto="0" spid="104" grpId="3"/>
      <p:bldP build="whole" bldLvl="1" animBg="1" rev="0" advAuto="0" spid="122" grpId="4"/>
      <p:bldP build="whole" bldLvl="1" animBg="1" rev="0" advAuto="0" spid="125" grpId="6"/>
      <p:bldP build="whole" bldLvl="1" animBg="1" rev="0" advAuto="0" spid="125" grpId="5"/>
      <p:bldP build="whole" bldLvl="1" animBg="1" rev="0" advAuto="0" spid="130" grpId="9"/>
      <p:bldP build="whole" bldLvl="1" animBg="1" rev="0" advAuto="0" spid="10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1412" y="975981"/>
            <a:ext cx="7015775" cy="52733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0" name="Group 140"/>
          <p:cNvGrpSpPr/>
          <p:nvPr/>
        </p:nvGrpSpPr>
        <p:grpSpPr>
          <a:xfrm>
            <a:off x="2693079" y="4310390"/>
            <a:ext cx="611118" cy="715027"/>
            <a:chOff x="47216" y="3904"/>
            <a:chExt cx="611117" cy="715026"/>
          </a:xfrm>
        </p:grpSpPr>
        <p:sp>
          <p:nvSpPr>
            <p:cNvPr id="134" name="Shape 134"/>
            <p:cNvSpPr/>
            <p:nvPr/>
          </p:nvSpPr>
          <p:spPr>
            <a:xfrm rot="2100000">
              <a:off x="220508" y="17588"/>
              <a:ext cx="264534" cy="687659"/>
            </a:xfrm>
            <a:prstGeom prst="pentagon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5" name="Shape 135"/>
            <p:cNvSpPr/>
            <p:nvPr/>
          </p:nvSpPr>
          <p:spPr>
            <a:xfrm rot="2100000">
              <a:off x="197449" y="374712"/>
              <a:ext cx="120935" cy="239999"/>
            </a:xfrm>
            <a:prstGeom prst="roundRect">
              <a:avLst>
                <a:gd name="adj" fmla="val 2450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6" name="Shape 136"/>
            <p:cNvSpPr/>
            <p:nvPr/>
          </p:nvSpPr>
          <p:spPr>
            <a:xfrm flipV="1">
              <a:off x="313587" y="111423"/>
              <a:ext cx="215116" cy="124796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7" name="Shape 137"/>
            <p:cNvSpPr/>
            <p:nvPr/>
          </p:nvSpPr>
          <p:spPr>
            <a:xfrm flipV="1">
              <a:off x="483728" y="113068"/>
              <a:ext cx="43823" cy="234550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8" name="Shape 138"/>
            <p:cNvSpPr/>
            <p:nvPr/>
          </p:nvSpPr>
          <p:spPr>
            <a:xfrm rot="2369401">
              <a:off x="396929" y="133056"/>
              <a:ext cx="43104" cy="193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20801" y="0"/>
                  </a:moveTo>
                  <a:cubicBezTo>
                    <a:pt x="11431" y="3267"/>
                    <a:pt x="5036" y="6942"/>
                    <a:pt x="2007" y="10800"/>
                  </a:cubicBezTo>
                  <a:cubicBezTo>
                    <a:pt x="-799" y="14374"/>
                    <a:pt x="-662" y="18038"/>
                    <a:pt x="2411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9" name="Shape 139"/>
            <p:cNvSpPr/>
            <p:nvPr/>
          </p:nvSpPr>
          <p:spPr>
            <a:xfrm rot="2528533">
              <a:off x="283007" y="265038"/>
              <a:ext cx="29817" cy="262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0" h="21600" fill="norm" stroke="1" extrusionOk="0">
                  <a:moveTo>
                    <a:pt x="20320" y="0"/>
                  </a:moveTo>
                  <a:cubicBezTo>
                    <a:pt x="8554" y="3263"/>
                    <a:pt x="1772" y="6757"/>
                    <a:pt x="304" y="10312"/>
                  </a:cubicBezTo>
                  <a:cubicBezTo>
                    <a:pt x="-1280" y="14146"/>
                    <a:pt x="3339" y="17980"/>
                    <a:pt x="13901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141" name="Shape 141"/>
          <p:cNvSpPr/>
          <p:nvPr/>
        </p:nvSpPr>
        <p:spPr>
          <a:xfrm flipH="1" flipV="1">
            <a:off x="2641600" y="1938865"/>
            <a:ext cx="360629" cy="3550975"/>
          </a:xfrm>
          <a:prstGeom prst="lin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42" name="Shape 142"/>
          <p:cNvSpPr/>
          <p:nvPr/>
        </p:nvSpPr>
        <p:spPr>
          <a:xfrm>
            <a:off x="3419164" y="348732"/>
            <a:ext cx="2333973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u="sng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u="none">
                <a:uFillTx/>
              </a:defRPr>
            </a:pPr>
            <a:r>
              <a:rPr sz="2400" u="sng">
                <a:uFill>
                  <a:solidFill>
                    <a:srgbClr val="000000"/>
                  </a:solidFill>
                </a:uFill>
              </a:rPr>
              <a:t>Die Kreuzpeilung</a:t>
            </a:r>
          </a:p>
        </p:txBody>
      </p:sp>
      <p:sp>
        <p:nvSpPr>
          <p:cNvPr id="143" name="Shape 143"/>
          <p:cNvSpPr/>
          <p:nvPr/>
        </p:nvSpPr>
        <p:spPr>
          <a:xfrm>
            <a:off x="3533464" y="1728799"/>
            <a:ext cx="4129545" cy="116175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>
                <a:uFillTx/>
                <a:latin typeface="Arial"/>
                <a:ea typeface="Arial"/>
                <a:cs typeface="Arial"/>
                <a:sym typeface="Arial"/>
              </a:defRPr>
            </a:pPr>
            <a:r>
              <a:rPr>
                <a:uFill>
                  <a:solidFill>
                    <a:srgbClr val="000000"/>
                  </a:solidFill>
                </a:uFill>
              </a:rPr>
              <a:t>Die Kreuzpeilung basiert auf mindestens zwei,meist durch eine Peilung mittels Hand-Peilkompass,ermittelten Standlinien</a:t>
            </a:r>
            <a:r>
              <a:rPr b="1">
                <a:uFill>
                  <a:solidFill>
                    <a:srgbClr val="000000"/>
                  </a:solidFill>
                </a:uFill>
              </a:rPr>
              <a:t>. </a:t>
            </a:r>
            <a:br>
              <a:rPr b="1">
                <a:uFill>
                  <a:solidFill>
                    <a:srgbClr val="000000"/>
                  </a:solidFill>
                </a:uFill>
              </a:rPr>
            </a:br>
            <a:r>
              <a:rPr b="1">
                <a:uFill>
                  <a:solidFill>
                    <a:srgbClr val="000000"/>
                  </a:solidFill>
                </a:uFill>
              </a:rPr>
              <a:t>Der Kreuzungspunkt der</a:t>
            </a:r>
            <a:br>
              <a:rPr b="1">
                <a:uFill>
                  <a:solidFill>
                    <a:srgbClr val="000000"/>
                  </a:solidFill>
                </a:uFill>
              </a:rPr>
            </a:br>
            <a:r>
              <a:rPr b="1">
                <a:uFill>
                  <a:solidFill>
                    <a:srgbClr val="000000"/>
                  </a:solidFill>
                </a:uFill>
              </a:rPr>
              <a:t>beiden Peilungen entspricht unserem Ob </a:t>
            </a:r>
          </a:p>
        </p:txBody>
      </p:sp>
      <p:sp>
        <p:nvSpPr>
          <p:cNvPr id="144" name="Shape 144"/>
          <p:cNvSpPr/>
          <p:nvPr/>
        </p:nvSpPr>
        <p:spPr>
          <a:xfrm>
            <a:off x="534675" y="5348298"/>
            <a:ext cx="6566993" cy="70455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>
                <a:uFillTx/>
                <a:latin typeface="Arial"/>
                <a:ea typeface="Arial"/>
                <a:cs typeface="Arial"/>
                <a:sym typeface="Arial"/>
              </a:defRPr>
            </a:pPr>
            <a:r>
              <a:rPr>
                <a:uFill>
                  <a:solidFill>
                    <a:srgbClr val="000000"/>
                  </a:solidFill>
                </a:uFill>
              </a:rPr>
              <a:t>Die Winkel-Ablesung (mwP) am Hand-Peilkompass</a:t>
            </a:r>
            <a:br>
              <a:rPr>
                <a:uFill>
                  <a:solidFill>
                    <a:srgbClr val="000000"/>
                  </a:solidFill>
                </a:uFill>
              </a:rPr>
            </a:br>
            <a:r>
              <a:rPr>
                <a:uFill>
                  <a:solidFill>
                    <a:srgbClr val="000000"/>
                  </a:solidFill>
                </a:uFill>
              </a:rPr>
              <a:t>wird um die Missweisung berichtigt als rwP in die </a:t>
            </a:r>
            <a:br>
              <a:rPr>
                <a:uFill>
                  <a:solidFill>
                    <a:srgbClr val="000000"/>
                  </a:solidFill>
                </a:uFill>
              </a:rPr>
            </a:br>
            <a:r>
              <a:rPr>
                <a:uFill>
                  <a:solidFill>
                    <a:srgbClr val="000000"/>
                  </a:solidFill>
                </a:uFill>
              </a:rPr>
              <a:t>Seekarte eingetragen! Die Ablenkung (Deviation) bleibt unberücksichtigt.</a:t>
            </a:r>
          </a:p>
        </p:txBody>
      </p:sp>
      <p:sp>
        <p:nvSpPr>
          <p:cNvPr id="145" name="Shape 145"/>
          <p:cNvSpPr/>
          <p:nvPr/>
        </p:nvSpPr>
        <p:spPr>
          <a:xfrm>
            <a:off x="2508564" y="1798104"/>
            <a:ext cx="259059" cy="24638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6" name="Shape 146"/>
          <p:cNvSpPr/>
          <p:nvPr/>
        </p:nvSpPr>
        <p:spPr>
          <a:xfrm>
            <a:off x="7351497" y="5201704"/>
            <a:ext cx="259060" cy="246379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7" name="Shape 147"/>
          <p:cNvSpPr/>
          <p:nvPr/>
        </p:nvSpPr>
        <p:spPr>
          <a:xfrm>
            <a:off x="1857674" y="4559614"/>
            <a:ext cx="5628234" cy="774802"/>
          </a:xfrm>
          <a:prstGeom prst="lin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48" name="Shape 148"/>
          <p:cNvSpPr/>
          <p:nvPr/>
        </p:nvSpPr>
        <p:spPr>
          <a:xfrm>
            <a:off x="1871879" y="2150015"/>
            <a:ext cx="732844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uFillTx/>
              </a:defRPr>
            </a:pPr>
            <a:r>
              <a:rPr sz="1400">
                <a:uFill>
                  <a:solidFill>
                    <a:srgbClr val="000000"/>
                  </a:solidFill>
                </a:uFill>
              </a:rPr>
              <a:t>rwP 354°</a:t>
            </a:r>
          </a:p>
        </p:txBody>
      </p:sp>
      <p:sp>
        <p:nvSpPr>
          <p:cNvPr id="149" name="Shape 149"/>
          <p:cNvSpPr/>
          <p:nvPr/>
        </p:nvSpPr>
        <p:spPr>
          <a:xfrm>
            <a:off x="4945280" y="4745048"/>
            <a:ext cx="633959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uFillTx/>
              </a:defRPr>
            </a:pPr>
            <a:r>
              <a:rPr sz="1400">
                <a:uFill>
                  <a:solidFill>
                    <a:srgbClr val="000000"/>
                  </a:solidFill>
                </a:uFill>
              </a:rPr>
              <a:t>rwP 98°</a:t>
            </a:r>
          </a:p>
        </p:txBody>
      </p:sp>
      <p:grpSp>
        <p:nvGrpSpPr>
          <p:cNvPr id="152" name="Group 152"/>
          <p:cNvGrpSpPr/>
          <p:nvPr/>
        </p:nvGrpSpPr>
        <p:grpSpPr>
          <a:xfrm>
            <a:off x="8202830" y="1292764"/>
            <a:ext cx="1761935" cy="2715354"/>
            <a:chOff x="0" y="0"/>
            <a:chExt cx="1761934" cy="2715352"/>
          </a:xfrm>
        </p:grpSpPr>
        <p:sp>
          <p:nvSpPr>
            <p:cNvPr id="150" name="Shape 150"/>
            <p:cNvSpPr/>
            <p:nvPr/>
          </p:nvSpPr>
          <p:spPr>
            <a:xfrm>
              <a:off x="25400" y="-1"/>
              <a:ext cx="1094664" cy="350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b="1"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 b="0">
                  <a:uFillTx/>
                </a:defRPr>
              </a:pPr>
              <a:r>
                <a:rPr b="1">
                  <a:uFill>
                    <a:solidFill>
                      <a:srgbClr val="000000"/>
                    </a:solidFill>
                  </a:uFill>
                </a:rPr>
                <a:t>Aufgabe: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0" y="495300"/>
              <a:ext cx="1761935" cy="22200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>
                <a:defRPr sz="1800">
                  <a:uFillTx/>
                  <a:latin typeface="Arial"/>
                  <a:ea typeface="Arial"/>
                  <a:cs typeface="Arial"/>
                  <a:sym typeface="Arial"/>
                </a:defRPr>
              </a:pPr>
              <a:r>
                <a:rPr sz="1200">
                  <a:uFill>
                    <a:solidFill>
                      <a:srgbClr val="000000"/>
                    </a:solidFill>
                  </a:uFill>
                </a:rPr>
                <a:t>Ermitteln Sie den Ob</a:t>
              </a:r>
              <a:br>
                <a:rPr sz="1200">
                  <a:uFill>
                    <a:solidFill>
                      <a:srgbClr val="000000"/>
                    </a:solidFill>
                  </a:uFill>
                </a:rPr>
              </a:br>
              <a:r>
                <a:rPr sz="1200">
                  <a:uFill>
                    <a:solidFill>
                      <a:srgbClr val="000000"/>
                    </a:solidFill>
                  </a:uFill>
                </a:rPr>
                <a:t>in der Karte mittels </a:t>
              </a:r>
              <a:br>
                <a:rPr sz="1200">
                  <a:uFill>
                    <a:solidFill>
                      <a:srgbClr val="000000"/>
                    </a:solidFill>
                  </a:uFill>
                </a:rPr>
              </a:br>
              <a:r>
                <a:rPr sz="1200">
                  <a:uFill>
                    <a:solidFill>
                      <a:srgbClr val="000000"/>
                    </a:solidFill>
                  </a:uFill>
                </a:rPr>
                <a:t>Kreuzpeilung.</a:t>
              </a:r>
              <a:br>
                <a:rPr sz="1200">
                  <a:uFill>
                    <a:solidFill>
                      <a:srgbClr val="000000"/>
                    </a:solidFill>
                  </a:uFill>
                </a:rPr>
              </a:br>
              <a:br>
                <a:rPr sz="1200">
                  <a:uFill>
                    <a:solidFill>
                      <a:srgbClr val="000000"/>
                    </a:solidFill>
                  </a:uFill>
                </a:rPr>
              </a:br>
              <a:r>
                <a:rPr sz="1200">
                  <a:uFill>
                    <a:solidFill>
                      <a:srgbClr val="000000"/>
                    </a:solidFill>
                  </a:uFill>
                </a:rPr>
                <a:t>MW 2014: -2°</a:t>
              </a:r>
              <a:br>
                <a:rPr sz="1200">
                  <a:uFill>
                    <a:solidFill>
                      <a:srgbClr val="000000"/>
                    </a:solidFill>
                  </a:uFill>
                </a:rPr>
              </a:br>
              <a:r>
                <a:rPr sz="1200">
                  <a:uFill>
                    <a:solidFill>
                      <a:srgbClr val="000000"/>
                    </a:solidFill>
                  </a:uFill>
                </a:rPr>
                <a:t>Uhrzeit: 12:30 MESZ</a:t>
              </a:r>
              <a:endParaRPr sz="1200"/>
            </a:p>
            <a:p>
              <a:pPr>
                <a:defRPr sz="1800">
                  <a:uFillTx/>
                  <a:latin typeface="Arial"/>
                  <a:ea typeface="Arial"/>
                  <a:cs typeface="Arial"/>
                  <a:sym typeface="Arial"/>
                </a:defRPr>
              </a:pPr>
              <a:endParaRPr sz="1200"/>
            </a:p>
            <a:p>
              <a:pPr>
                <a:defRPr sz="1800">
                  <a:uFillTx/>
                  <a:latin typeface="Arial"/>
                  <a:ea typeface="Arial"/>
                  <a:cs typeface="Arial"/>
                  <a:sym typeface="Arial"/>
                </a:defRPr>
              </a:pPr>
              <a:r>
                <a:rPr sz="1200">
                  <a:uFill>
                    <a:solidFill>
                      <a:srgbClr val="000000"/>
                    </a:solidFill>
                  </a:uFill>
                </a:rPr>
                <a:t>Peilung 1:</a:t>
              </a:r>
              <a:br>
                <a:rPr sz="1200">
                  <a:uFill>
                    <a:solidFill>
                      <a:srgbClr val="000000"/>
                    </a:solidFill>
                  </a:uFill>
                </a:rPr>
              </a:br>
              <a:r>
                <a:rPr sz="1200">
                  <a:uFill>
                    <a:solidFill>
                      <a:srgbClr val="000000"/>
                    </a:solidFill>
                  </a:uFill>
                </a:rPr>
                <a:t>Reddewitzer Höft = 356°</a:t>
              </a:r>
              <a:br>
                <a:rPr sz="1200">
                  <a:uFill>
                    <a:solidFill>
                      <a:srgbClr val="000000"/>
                    </a:solidFill>
                  </a:uFill>
                </a:rPr>
              </a:br>
              <a:br>
                <a:rPr sz="1200">
                  <a:uFill>
                    <a:solidFill>
                      <a:srgbClr val="000000"/>
                    </a:solidFill>
                  </a:uFill>
                </a:rPr>
              </a:br>
              <a:r>
                <a:rPr sz="1200">
                  <a:uFill>
                    <a:solidFill>
                      <a:srgbClr val="000000"/>
                    </a:solidFill>
                  </a:uFill>
                </a:rPr>
                <a:t>Peilung 2:</a:t>
              </a:r>
              <a:br>
                <a:rPr sz="1200">
                  <a:uFill>
                    <a:solidFill>
                      <a:srgbClr val="000000"/>
                    </a:solidFill>
                  </a:uFill>
                </a:rPr>
              </a:br>
              <a:r>
                <a:rPr sz="1200">
                  <a:uFill>
                    <a:solidFill>
                      <a:srgbClr val="000000"/>
                    </a:solidFill>
                  </a:uFill>
                </a:rPr>
                <a:t>Gross Zicker = 100°</a:t>
              </a:r>
            </a:p>
          </p:txBody>
        </p:sp>
      </p:grpSp>
      <p:graphicFrame>
        <p:nvGraphicFramePr>
          <p:cNvPr id="153" name="Table 153"/>
          <p:cNvGraphicFramePr/>
          <p:nvPr/>
        </p:nvGraphicFramePr>
        <p:xfrm>
          <a:off x="8259630" y="4343400"/>
          <a:ext cx="1505770" cy="100553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531682"/>
                <a:gridCol w="447831"/>
                <a:gridCol w="526256"/>
              </a:tblGrid>
              <a:tr h="22425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  <a:latin typeface="+mj-lt"/>
                          <a:ea typeface="+mj-ea"/>
                          <a:cs typeface="+mj-cs"/>
                          <a:sym typeface="Avenir Roman"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mwP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  <a:latin typeface="+mj-lt"/>
                          <a:ea typeface="+mj-ea"/>
                          <a:cs typeface="+mj-cs"/>
                          <a:sym typeface="Avenir Roman"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MW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  <a:latin typeface="+mj-lt"/>
                          <a:ea typeface="+mj-ea"/>
                          <a:cs typeface="+mj-cs"/>
                          <a:sym typeface="Avenir Roman"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rwP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  <a:tr h="31604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  <a:latin typeface="+mj-lt"/>
                          <a:ea typeface="+mj-ea"/>
                          <a:cs typeface="+mj-cs"/>
                          <a:sym typeface="Avenir Roman"/>
                        </a:defRPr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356°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  <a:latin typeface="+mj-lt"/>
                          <a:ea typeface="+mj-ea"/>
                          <a:cs typeface="+mj-cs"/>
                          <a:sym typeface="Avenir Roman"/>
                        </a:defRPr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-2°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  <a:latin typeface="+mj-lt"/>
                          <a:ea typeface="+mj-ea"/>
                          <a:cs typeface="+mj-cs"/>
                          <a:sym typeface="Avenir Roman"/>
                        </a:defRPr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354°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  <a:tr h="31604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  <a:latin typeface="+mj-lt"/>
                          <a:ea typeface="+mj-ea"/>
                          <a:cs typeface="+mj-cs"/>
                          <a:sym typeface="Avenir Roman"/>
                        </a:defRPr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100°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  <a:latin typeface="+mj-lt"/>
                          <a:ea typeface="+mj-ea"/>
                          <a:cs typeface="+mj-cs"/>
                          <a:sym typeface="Avenir Roman"/>
                        </a:defRPr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-2°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  <a:latin typeface="+mj-lt"/>
                          <a:ea typeface="+mj-ea"/>
                          <a:cs typeface="+mj-cs"/>
                          <a:sym typeface="Avenir Roman"/>
                        </a:defRPr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98°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</a:tbl>
          </a:graphicData>
        </a:graphic>
      </p:graphicFrame>
      <p:grpSp>
        <p:nvGrpSpPr>
          <p:cNvPr id="156" name="Group 156"/>
          <p:cNvGrpSpPr/>
          <p:nvPr/>
        </p:nvGrpSpPr>
        <p:grpSpPr>
          <a:xfrm>
            <a:off x="2762742" y="4334414"/>
            <a:ext cx="1074897" cy="529677"/>
            <a:chOff x="-3" y="0"/>
            <a:chExt cx="1074895" cy="529675"/>
          </a:xfrm>
        </p:grpSpPr>
        <p:sp>
          <p:nvSpPr>
            <p:cNvPr id="154" name="Shape 154"/>
            <p:cNvSpPr/>
            <p:nvPr/>
          </p:nvSpPr>
          <p:spPr>
            <a:xfrm>
              <a:off x="-4" y="225376"/>
              <a:ext cx="304297" cy="304300"/>
            </a:xfrm>
            <a:prstGeom prst="ellipse">
              <a:avLst/>
            </a:prstGeom>
            <a:noFill/>
            <a:ln w="254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5" name="Shape 155"/>
            <p:cNvSpPr/>
            <p:nvPr/>
          </p:nvSpPr>
          <p:spPr>
            <a:xfrm>
              <a:off x="222967" y="0"/>
              <a:ext cx="851926" cy="313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>
                <a:defRPr sz="1800">
                  <a:uFillTx/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>
                  <a:uFill>
                    <a:solidFill>
                      <a:srgbClr val="000000"/>
                    </a:solidFill>
                  </a:uFill>
                </a:rPr>
                <a:t>O</a:t>
              </a:r>
              <a:r>
                <a:rPr sz="1300">
                  <a:uFill>
                    <a:solidFill>
                      <a:srgbClr val="000000"/>
                    </a:solidFill>
                  </a:uFill>
                </a:rPr>
                <a:t>b</a:t>
              </a:r>
              <a:r>
                <a:rPr b="1" sz="1300">
                  <a:uFill>
                    <a:solidFill>
                      <a:srgbClr val="000000"/>
                    </a:solidFill>
                  </a:uFill>
                </a:rPr>
                <a:t> </a:t>
              </a:r>
              <a:r>
                <a:rPr sz="1600">
                  <a:uFill>
                    <a:solidFill>
                      <a:srgbClr val="000000"/>
                    </a:solidFill>
                  </a:uFill>
                </a:rPr>
                <a:t>1230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ID="9" grpId="4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50"/>
                            </p:stCondLst>
                            <p:childTnLst>
                              <p:par>
                                <p:cTn id="24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Class="entr" nodeType="afterEffect" presetID="9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50"/>
                            </p:stCondLst>
                            <p:childTnLst>
                              <p:par>
                                <p:cTn id="32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xit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xit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5"/>
      <p:bldP build="whole" bldLvl="1" animBg="1" rev="0" advAuto="0" spid="156" grpId="15"/>
      <p:bldP build="whole" bldLvl="1" animBg="1" rev="0" advAuto="0" spid="146" grpId="6"/>
      <p:bldP build="whole" bldLvl="1" animBg="1" rev="0" advAuto="0" spid="143" grpId="1"/>
      <p:bldP build="whole" bldLvl="1" animBg="1" rev="0" advAuto="0" spid="147" grpId="7"/>
      <p:bldP build="whole" bldLvl="1" animBg="1" rev="0" advAuto="0" spid="140" grpId="14"/>
      <p:bldP build="whole" bldLvl="1" animBg="1" rev="0" advAuto="0" spid="149" grpId="13"/>
      <p:bldP build="whole" bldLvl="1" animBg="1" rev="0" advAuto="0" spid="145" grpId="4"/>
      <p:bldP build="whole" bldLvl="1" animBg="1" rev="0" advAuto="0" spid="152" grpId="2"/>
      <p:bldP build="whole" bldLvl="1" animBg="1" rev="0" advAuto="0" spid="143" grpId="8"/>
      <p:bldP build="whole" bldLvl="1" animBg="1" rev="0" advAuto="0" spid="148" grpId="12"/>
      <p:bldP build="whole" bldLvl="1" animBg="1" rev="0" advAuto="0" spid="144" grpId="9"/>
      <p:bldP build="whole" bldLvl="1" animBg="1" rev="0" advAuto="0" spid="140" grpId="3"/>
      <p:bldP build="whole" bldLvl="1" animBg="1" rev="0" advAuto="0" spid="144" grpId="11"/>
      <p:bldP build="whole" bldLvl="1" animBg="1" rev="0" advAuto="0" spid="153" grpId="1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3419164" y="348732"/>
            <a:ext cx="3333651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u="sng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u="none">
                <a:uFillTx/>
              </a:defRPr>
            </a:pPr>
            <a:r>
              <a:rPr sz="2400" u="sng">
                <a:uFill>
                  <a:solidFill>
                    <a:srgbClr val="000000"/>
                  </a:solidFill>
                </a:uFill>
              </a:rPr>
              <a:t>Die Radar-Seitenpeilung</a:t>
            </a:r>
          </a:p>
        </p:txBody>
      </p:sp>
      <p:grpSp>
        <p:nvGrpSpPr>
          <p:cNvPr id="161" name="Group 161"/>
          <p:cNvGrpSpPr/>
          <p:nvPr/>
        </p:nvGrpSpPr>
        <p:grpSpPr>
          <a:xfrm>
            <a:off x="8260930" y="1194258"/>
            <a:ext cx="1493406" cy="2011791"/>
            <a:chOff x="0" y="0"/>
            <a:chExt cx="1493404" cy="2011790"/>
          </a:xfrm>
        </p:grpSpPr>
        <p:sp>
          <p:nvSpPr>
            <p:cNvPr id="159" name="Shape 159"/>
            <p:cNvSpPr/>
            <p:nvPr/>
          </p:nvSpPr>
          <p:spPr>
            <a:xfrm>
              <a:off x="25529" y="0"/>
              <a:ext cx="1008327" cy="26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b="1"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 b="0">
                  <a:uFillTx/>
                </a:defRPr>
              </a:pPr>
              <a:r>
                <a:rPr b="1">
                  <a:uFill>
                    <a:solidFill>
                      <a:srgbClr val="000000"/>
                    </a:solidFill>
                  </a:uFill>
                </a:rPr>
                <a:t>Aufgabe: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0" y="497818"/>
              <a:ext cx="1493405" cy="15139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800">
                  <a:uFillTx/>
                  <a:latin typeface="Arial"/>
                  <a:ea typeface="Arial"/>
                  <a:cs typeface="Arial"/>
                  <a:sym typeface="Arial"/>
                </a:defRPr>
              </a:pPr>
              <a:r>
                <a:rPr i="1" sz="1000">
                  <a:uFill>
                    <a:solidFill>
                      <a:srgbClr val="000000"/>
                    </a:solidFill>
                  </a:uFill>
                </a:rPr>
                <a:t>Entsprechend </a:t>
              </a:r>
              <a:br>
                <a:rPr i="1" sz="1000">
                  <a:uFill>
                    <a:solidFill>
                      <a:srgbClr val="000000"/>
                    </a:solidFill>
                  </a:uFill>
                </a:rPr>
              </a:br>
              <a:r>
                <a:rPr i="1" sz="1000">
                  <a:uFill>
                    <a:solidFill>
                      <a:srgbClr val="000000"/>
                    </a:solidFill>
                  </a:uFill>
                </a:rPr>
                <a:t>CSS Kartenaufgabe Typ 1</a:t>
              </a:r>
              <a:br>
                <a:rPr i="1" sz="1000">
                  <a:uFill>
                    <a:solidFill>
                      <a:srgbClr val="000000"/>
                    </a:solidFill>
                  </a:uFill>
                </a:rPr>
              </a:br>
              <a:br>
                <a:rPr i="1" sz="1000">
                  <a:uFill>
                    <a:solidFill>
                      <a:srgbClr val="000000"/>
                    </a:solidFill>
                  </a:uFill>
                </a:rPr>
              </a:br>
              <a:r>
                <a:rPr sz="1000">
                  <a:uFill>
                    <a:solidFill>
                      <a:srgbClr val="000000"/>
                    </a:solidFill>
                  </a:uFill>
                </a:rPr>
                <a:t>Ermitteln des Passier-</a:t>
              </a:r>
              <a:br>
                <a:rPr sz="1000">
                  <a:uFill>
                    <a:solidFill>
                      <a:srgbClr val="000000"/>
                    </a:solidFill>
                  </a:uFill>
                </a:rPr>
              </a:br>
              <a:r>
                <a:rPr b="1" sz="1000">
                  <a:uFill>
                    <a:solidFill>
                      <a:srgbClr val="000000"/>
                    </a:solidFill>
                  </a:uFill>
                </a:rPr>
                <a:t>Abstandes </a:t>
              </a:r>
              <a:r>
                <a:rPr sz="1000">
                  <a:uFill>
                    <a:solidFill>
                      <a:srgbClr val="000000"/>
                    </a:solidFill>
                  </a:uFill>
                </a:rPr>
                <a:t>zu einem Ort </a:t>
              </a:r>
              <a:br>
                <a:rPr sz="1000">
                  <a:uFill>
                    <a:solidFill>
                      <a:srgbClr val="000000"/>
                    </a:solidFill>
                  </a:uFill>
                </a:rPr>
              </a:br>
              <a:r>
                <a:rPr sz="1000">
                  <a:uFill>
                    <a:solidFill>
                      <a:srgbClr val="000000"/>
                    </a:solidFill>
                  </a:uFill>
                </a:rPr>
                <a:t>mittels </a:t>
              </a:r>
              <a:r>
                <a:rPr b="1" sz="1000">
                  <a:uFill>
                    <a:solidFill>
                      <a:srgbClr val="000000"/>
                    </a:solidFill>
                  </a:uFill>
                </a:rPr>
                <a:t>Radarpeilung:</a:t>
              </a:r>
            </a:p>
          </p:txBody>
        </p:sp>
      </p:grpSp>
      <p:graphicFrame>
        <p:nvGraphicFramePr>
          <p:cNvPr id="162" name="Table 162"/>
          <p:cNvGraphicFramePr/>
          <p:nvPr/>
        </p:nvGraphicFramePr>
        <p:xfrm>
          <a:off x="8251163" y="2751666"/>
          <a:ext cx="1590809" cy="100553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531682"/>
                <a:gridCol w="532870"/>
                <a:gridCol w="526256"/>
              </a:tblGrid>
              <a:tr h="35542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  <a:latin typeface="+mj-lt"/>
                          <a:ea typeface="+mj-ea"/>
                          <a:cs typeface="+mj-cs"/>
                          <a:sym typeface="Avenir Roman"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rwK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  <a:latin typeface="+mj-lt"/>
                          <a:ea typeface="+mj-ea"/>
                          <a:cs typeface="+mj-cs"/>
                          <a:sym typeface="Avenir Roman"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SP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  <a:latin typeface="+mj-lt"/>
                          <a:ea typeface="+mj-ea"/>
                          <a:cs typeface="+mj-cs"/>
                          <a:sym typeface="Avenir Roman"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rwP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  <a:tr h="50091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  <a:latin typeface="+mj-lt"/>
                          <a:ea typeface="+mj-ea"/>
                          <a:cs typeface="+mj-cs"/>
                          <a:sym typeface="Avenir Roman"/>
                        </a:defRPr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192°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  <a:latin typeface="+mj-lt"/>
                          <a:ea typeface="+mj-ea"/>
                          <a:cs typeface="+mj-cs"/>
                          <a:sym typeface="Avenir Roman"/>
                        </a:defRPr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330°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solidFill>
                            <a:srgbClr val="FF2600"/>
                          </a:solidFill>
                          <a:uFillTx/>
                          <a:latin typeface="Avenir Heavy"/>
                          <a:ea typeface="Avenir Heavy"/>
                          <a:cs typeface="Avenir Heavy"/>
                          <a:sym typeface="Avenir Heavy"/>
                        </a:defRPr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Avenir Heavy Oblique"/>
                          <a:ea typeface="Avenir Heavy Oblique"/>
                          <a:cs typeface="Avenir Heavy Oblique"/>
                          <a:sym typeface="Avenir Heavy Oblique"/>
                        </a:rPr>
                        <a:t>162°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</a:tbl>
          </a:graphicData>
        </a:graphic>
      </p:graphicFrame>
      <p:pic>
        <p:nvPicPr>
          <p:cNvPr id="16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1266" y="976349"/>
            <a:ext cx="525150" cy="5052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7503" y="6035859"/>
            <a:ext cx="6897097" cy="6142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22233" y="1346200"/>
            <a:ext cx="279401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745764" y="1605359"/>
            <a:ext cx="6790860" cy="1"/>
          </a:xfrm>
          <a:prstGeom prst="line">
            <a:avLst/>
          </a:prstGeom>
          <a:ln>
            <a:solidFill>
              <a:schemeClr val="accent4"/>
            </a:solidFill>
            <a:bevel/>
          </a:ln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67" name="Shape 167"/>
          <p:cNvSpPr/>
          <p:nvPr/>
        </p:nvSpPr>
        <p:spPr>
          <a:xfrm>
            <a:off x="754231" y="4763426"/>
            <a:ext cx="6790859" cy="1"/>
          </a:xfrm>
          <a:prstGeom prst="line">
            <a:avLst/>
          </a:prstGeom>
          <a:ln>
            <a:solidFill>
              <a:schemeClr val="accent4"/>
            </a:solidFill>
            <a:bevel/>
          </a:ln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68" name="Shape 168"/>
          <p:cNvSpPr/>
          <p:nvPr/>
        </p:nvSpPr>
        <p:spPr>
          <a:xfrm flipH="1">
            <a:off x="1236831" y="1295202"/>
            <a:ext cx="1" cy="4719496"/>
          </a:xfrm>
          <a:prstGeom prst="line">
            <a:avLst/>
          </a:prstGeom>
          <a:ln>
            <a:solidFill>
              <a:schemeClr val="accent4"/>
            </a:solidFill>
            <a:bevel/>
          </a:ln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69" name="Shape 169"/>
          <p:cNvSpPr/>
          <p:nvPr/>
        </p:nvSpPr>
        <p:spPr>
          <a:xfrm flipH="1">
            <a:off x="3937698" y="1312135"/>
            <a:ext cx="1" cy="4719496"/>
          </a:xfrm>
          <a:prstGeom prst="line">
            <a:avLst/>
          </a:prstGeom>
          <a:ln>
            <a:solidFill>
              <a:schemeClr val="accent4"/>
            </a:solidFill>
            <a:bevel/>
          </a:ln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70" name="Shape 170"/>
          <p:cNvSpPr/>
          <p:nvPr/>
        </p:nvSpPr>
        <p:spPr>
          <a:xfrm flipH="1">
            <a:off x="6621631" y="1337535"/>
            <a:ext cx="1" cy="4719496"/>
          </a:xfrm>
          <a:prstGeom prst="line">
            <a:avLst/>
          </a:prstGeom>
          <a:ln>
            <a:solidFill>
              <a:schemeClr val="accent4"/>
            </a:solidFill>
            <a:bevel/>
          </a:ln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71" name="Shape 171"/>
          <p:cNvSpPr/>
          <p:nvPr/>
        </p:nvSpPr>
        <p:spPr>
          <a:xfrm>
            <a:off x="4581923" y="1243330"/>
            <a:ext cx="250850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72" name="Shape 172"/>
          <p:cNvSpPr/>
          <p:nvPr/>
        </p:nvSpPr>
        <p:spPr>
          <a:xfrm>
            <a:off x="711337" y="4095055"/>
            <a:ext cx="6833527" cy="1969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4" y="0"/>
                </a:moveTo>
                <a:lnTo>
                  <a:pt x="1300" y="817"/>
                </a:lnTo>
                <a:lnTo>
                  <a:pt x="1753" y="2183"/>
                </a:lnTo>
                <a:lnTo>
                  <a:pt x="2280" y="4468"/>
                </a:lnTo>
                <a:lnTo>
                  <a:pt x="2484" y="6346"/>
                </a:lnTo>
                <a:lnTo>
                  <a:pt x="2965" y="9432"/>
                </a:lnTo>
                <a:lnTo>
                  <a:pt x="3802" y="9706"/>
                </a:lnTo>
                <a:lnTo>
                  <a:pt x="5053" y="10185"/>
                </a:lnTo>
                <a:lnTo>
                  <a:pt x="5191" y="12083"/>
                </a:lnTo>
                <a:lnTo>
                  <a:pt x="5923" y="14440"/>
                </a:lnTo>
                <a:lnTo>
                  <a:pt x="6787" y="14670"/>
                </a:lnTo>
                <a:lnTo>
                  <a:pt x="7886" y="15721"/>
                </a:lnTo>
                <a:lnTo>
                  <a:pt x="8435" y="16954"/>
                </a:lnTo>
                <a:lnTo>
                  <a:pt x="9245" y="19311"/>
                </a:lnTo>
                <a:lnTo>
                  <a:pt x="10062" y="18969"/>
                </a:lnTo>
                <a:lnTo>
                  <a:pt x="10799" y="20020"/>
                </a:lnTo>
                <a:lnTo>
                  <a:pt x="11853" y="19815"/>
                </a:lnTo>
                <a:lnTo>
                  <a:pt x="12553" y="19174"/>
                </a:lnTo>
                <a:lnTo>
                  <a:pt x="13842" y="19380"/>
                </a:lnTo>
                <a:lnTo>
                  <a:pt x="14317" y="20617"/>
                </a:lnTo>
                <a:lnTo>
                  <a:pt x="15286" y="20412"/>
                </a:lnTo>
                <a:lnTo>
                  <a:pt x="16090" y="19497"/>
                </a:lnTo>
                <a:lnTo>
                  <a:pt x="16979" y="18035"/>
                </a:lnTo>
                <a:cubicBezTo>
                  <a:pt x="17311" y="17842"/>
                  <a:pt x="17645" y="17697"/>
                  <a:pt x="17980" y="17599"/>
                </a:cubicBezTo>
                <a:cubicBezTo>
                  <a:pt x="18228" y="17528"/>
                  <a:pt x="18476" y="17482"/>
                  <a:pt x="18724" y="17462"/>
                </a:cubicBezTo>
                <a:lnTo>
                  <a:pt x="19278" y="18216"/>
                </a:lnTo>
                <a:lnTo>
                  <a:pt x="19806" y="18993"/>
                </a:lnTo>
                <a:lnTo>
                  <a:pt x="20821" y="19448"/>
                </a:lnTo>
                <a:lnTo>
                  <a:pt x="21482" y="19771"/>
                </a:lnTo>
                <a:lnTo>
                  <a:pt x="21600" y="21600"/>
                </a:lnTo>
                <a:lnTo>
                  <a:pt x="0" y="21302"/>
                </a:lnTo>
                <a:lnTo>
                  <a:pt x="74" y="0"/>
                </a:lnTo>
                <a:close/>
              </a:path>
            </a:pathLst>
          </a:custGeom>
          <a:solidFill>
            <a:srgbClr val="DFBF6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73" name="Shape 173"/>
          <p:cNvSpPr/>
          <p:nvPr/>
        </p:nvSpPr>
        <p:spPr>
          <a:xfrm>
            <a:off x="3426228" y="5642844"/>
            <a:ext cx="229696" cy="218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8250" y="8250"/>
                </a:lnTo>
                <a:lnTo>
                  <a:pt x="0" y="8250"/>
                </a:lnTo>
                <a:lnTo>
                  <a:pt x="6674" y="13350"/>
                </a:lnTo>
                <a:lnTo>
                  <a:pt x="4125" y="21600"/>
                </a:lnTo>
                <a:lnTo>
                  <a:pt x="10800" y="16501"/>
                </a:lnTo>
                <a:lnTo>
                  <a:pt x="17475" y="21600"/>
                </a:lnTo>
                <a:lnTo>
                  <a:pt x="14926" y="13350"/>
                </a:lnTo>
                <a:lnTo>
                  <a:pt x="21600" y="8250"/>
                </a:lnTo>
                <a:lnTo>
                  <a:pt x="13350" y="8250"/>
                </a:ln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/>
            </a:pPr>
          </a:p>
        </p:txBody>
      </p:sp>
      <p:sp>
        <p:nvSpPr>
          <p:cNvPr id="174" name="Shape 174"/>
          <p:cNvSpPr/>
          <p:nvPr/>
        </p:nvSpPr>
        <p:spPr>
          <a:xfrm>
            <a:off x="3627104" y="5546514"/>
            <a:ext cx="235812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B</a:t>
            </a:r>
          </a:p>
        </p:txBody>
      </p:sp>
      <p:pic>
        <p:nvPicPr>
          <p:cNvPr id="175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05916" y="4495800"/>
            <a:ext cx="165101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5176504" y="4428914"/>
            <a:ext cx="24333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77" name="Shape 177"/>
          <p:cNvSpPr/>
          <p:nvPr/>
        </p:nvSpPr>
        <p:spPr>
          <a:xfrm>
            <a:off x="841570" y="1321647"/>
            <a:ext cx="3155441" cy="1526539"/>
          </a:xfrm>
          <a:prstGeom prst="rect">
            <a:avLst/>
          </a:prstGeom>
          <a:solidFill>
            <a:srgbClr val="FFFFFF"/>
          </a:solidFill>
          <a:ln w="12700">
            <a:solidFill>
              <a:srgbClr val="535353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000"/>
            </a:pPr>
            <a:r>
              <a:t>Mit Wind von Westen laufen wir auf rechtweisendem </a:t>
            </a:r>
            <a:br/>
            <a:r>
              <a:t>Kurs 192° von der Tonne A direkt unser Ziel B an.</a:t>
            </a:r>
            <a:br/>
            <a:r>
              <a:t>Nach einer Stunde Fahrt zeigt unser Radargerät die </a:t>
            </a:r>
            <a:br/>
            <a:r>
              <a:t>Tonne C in Richtung 330° zur Schiffsachse. </a:t>
            </a:r>
            <a:br/>
            <a:r>
              <a:t>Die Entfernung zur Tonne beträgt 2.1 sm.</a:t>
            </a:r>
            <a:br/>
            <a:br/>
            <a:r>
              <a:t>In welchem Abstand werden wir Tonne C passieren</a:t>
            </a:r>
            <a:br/>
            <a:r>
              <a:t>und welchen KüG sind wir effektiv gefahren?</a:t>
            </a:r>
          </a:p>
        </p:txBody>
      </p:sp>
      <p:sp>
        <p:nvSpPr>
          <p:cNvPr id="178" name="Shape 178"/>
          <p:cNvSpPr/>
          <p:nvPr/>
        </p:nvSpPr>
        <p:spPr>
          <a:xfrm>
            <a:off x="4871704" y="1617980"/>
            <a:ext cx="1558289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/>
            </a:lvl1pPr>
          </a:lstStyle>
          <a:p>
            <a:pPr/>
            <a:r>
              <a:t>1. rwK in Karte eintragen.</a:t>
            </a:r>
          </a:p>
        </p:txBody>
      </p:sp>
      <p:grpSp>
        <p:nvGrpSpPr>
          <p:cNvPr id="181" name="Group 181"/>
          <p:cNvGrpSpPr/>
          <p:nvPr/>
        </p:nvGrpSpPr>
        <p:grpSpPr>
          <a:xfrm>
            <a:off x="3580936" y="1632072"/>
            <a:ext cx="897931" cy="4063091"/>
            <a:chOff x="0" y="0"/>
            <a:chExt cx="897929" cy="4063089"/>
          </a:xfrm>
        </p:grpSpPr>
        <p:sp>
          <p:nvSpPr>
            <p:cNvPr id="179" name="Shape 179"/>
            <p:cNvSpPr/>
            <p:nvPr/>
          </p:nvSpPr>
          <p:spPr>
            <a:xfrm flipH="1">
              <a:off x="-1" y="0"/>
              <a:ext cx="897931" cy="4063091"/>
            </a:xfrm>
            <a:prstGeom prst="line">
              <a:avLst/>
            </a:prstGeom>
            <a:noFill/>
            <a:ln w="12700" cap="flat">
              <a:solidFill>
                <a:srgbClr val="535353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0" name="Shape 180"/>
            <p:cNvSpPr/>
            <p:nvPr/>
          </p:nvSpPr>
          <p:spPr>
            <a:xfrm rot="16934742">
              <a:off x="520300" y="316108"/>
              <a:ext cx="366775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000"/>
              </a:lvl1pPr>
            </a:lstStyle>
            <a:p>
              <a:pPr/>
              <a:r>
                <a:t>192°</a:t>
              </a:r>
            </a:p>
          </p:txBody>
        </p:sp>
      </p:grpSp>
      <p:sp>
        <p:nvSpPr>
          <p:cNvPr id="182" name="Shape 182"/>
          <p:cNvSpPr/>
          <p:nvPr/>
        </p:nvSpPr>
        <p:spPr>
          <a:xfrm>
            <a:off x="4871703" y="1812714"/>
            <a:ext cx="2073274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/>
            </a:lvl1pPr>
          </a:lstStyle>
          <a:p>
            <a:pPr/>
            <a:r>
              <a:t>2. Radarseitenpeilung verwandeln.</a:t>
            </a:r>
          </a:p>
        </p:txBody>
      </p:sp>
      <p:sp>
        <p:nvSpPr>
          <p:cNvPr id="183" name="Shape 183"/>
          <p:cNvSpPr/>
          <p:nvPr/>
        </p:nvSpPr>
        <p:spPr>
          <a:xfrm>
            <a:off x="8283771" y="3590714"/>
            <a:ext cx="1454657" cy="637539"/>
          </a:xfrm>
          <a:prstGeom prst="rect">
            <a:avLst/>
          </a:prstGeom>
          <a:solidFill>
            <a:srgbClr val="FFD479"/>
          </a:solidFill>
          <a:ln w="12700">
            <a:solidFill>
              <a:srgbClr val="535353"/>
            </a:solidFill>
            <a:custDash>
              <a:ds d="100000" sp="200000"/>
            </a:custDash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000"/>
            </a:pPr>
            <a:r>
              <a:t>192° + 330° = 522 °</a:t>
            </a:r>
            <a:br/>
            <a:r>
              <a:t>522° &gt; 360° Also:</a:t>
            </a:r>
            <a:br/>
            <a:r>
              <a:t>522° - 360° =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162° RSP</a:t>
            </a:r>
          </a:p>
        </p:txBody>
      </p:sp>
      <p:sp>
        <p:nvSpPr>
          <p:cNvPr id="184" name="Shape 184"/>
          <p:cNvSpPr/>
          <p:nvPr/>
        </p:nvSpPr>
        <p:spPr>
          <a:xfrm>
            <a:off x="4863237" y="2007447"/>
            <a:ext cx="264325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/>
            </a:lvl1pPr>
          </a:lstStyle>
          <a:p>
            <a:pPr/>
            <a:r>
              <a:t>3. Entfernung abgreifen und ab C abtragen..</a:t>
            </a:r>
          </a:p>
        </p:txBody>
      </p:sp>
      <p:grpSp>
        <p:nvGrpSpPr>
          <p:cNvPr id="187" name="Group 187"/>
          <p:cNvGrpSpPr/>
          <p:nvPr/>
        </p:nvGrpSpPr>
        <p:grpSpPr>
          <a:xfrm>
            <a:off x="3830354" y="3119517"/>
            <a:ext cx="1846844" cy="1056800"/>
            <a:chOff x="0" y="0"/>
            <a:chExt cx="1846842" cy="1056799"/>
          </a:xfrm>
        </p:grpSpPr>
        <p:sp>
          <p:nvSpPr>
            <p:cNvPr id="185" name="Shape 185"/>
            <p:cNvSpPr/>
            <p:nvPr/>
          </p:nvSpPr>
          <p:spPr>
            <a:xfrm>
              <a:off x="0" y="235192"/>
              <a:ext cx="1846843" cy="821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4125"/>
                  </a:moveTo>
                  <a:lnTo>
                    <a:pt x="20902" y="3370"/>
                  </a:lnTo>
                  <a:lnTo>
                    <a:pt x="20086" y="2555"/>
                  </a:lnTo>
                  <a:lnTo>
                    <a:pt x="19023" y="1601"/>
                  </a:lnTo>
                  <a:lnTo>
                    <a:pt x="17473" y="670"/>
                  </a:lnTo>
                  <a:lnTo>
                    <a:pt x="15697" y="137"/>
                  </a:lnTo>
                  <a:lnTo>
                    <a:pt x="14278" y="0"/>
                  </a:lnTo>
                  <a:lnTo>
                    <a:pt x="12903" y="104"/>
                  </a:lnTo>
                  <a:lnTo>
                    <a:pt x="11331" y="614"/>
                  </a:lnTo>
                  <a:lnTo>
                    <a:pt x="9905" y="1335"/>
                  </a:lnTo>
                  <a:lnTo>
                    <a:pt x="8583" y="2403"/>
                  </a:lnTo>
                  <a:lnTo>
                    <a:pt x="7323" y="3740"/>
                  </a:lnTo>
                  <a:lnTo>
                    <a:pt x="6176" y="5160"/>
                  </a:lnTo>
                  <a:lnTo>
                    <a:pt x="5159" y="6699"/>
                  </a:lnTo>
                  <a:lnTo>
                    <a:pt x="4300" y="8379"/>
                  </a:lnTo>
                  <a:lnTo>
                    <a:pt x="3427" y="10248"/>
                  </a:lnTo>
                  <a:lnTo>
                    <a:pt x="2563" y="12349"/>
                  </a:lnTo>
                  <a:lnTo>
                    <a:pt x="1864" y="14407"/>
                  </a:lnTo>
                  <a:lnTo>
                    <a:pt x="1169" y="16750"/>
                  </a:lnTo>
                  <a:lnTo>
                    <a:pt x="535" y="1938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FF260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6" name="Shape 186"/>
            <p:cNvSpPr/>
            <p:nvPr/>
          </p:nvSpPr>
          <p:spPr>
            <a:xfrm rot="308293">
              <a:off x="1131307" y="20876"/>
              <a:ext cx="478281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000"/>
              </a:lvl1pPr>
            </a:lstStyle>
            <a:p>
              <a:pPr/>
              <a:r>
                <a:t>2,1 sm</a:t>
              </a:r>
            </a:p>
          </p:txBody>
        </p:sp>
      </p:grpSp>
      <p:grpSp>
        <p:nvGrpSpPr>
          <p:cNvPr id="190" name="Group 190"/>
          <p:cNvGrpSpPr/>
          <p:nvPr/>
        </p:nvGrpSpPr>
        <p:grpSpPr>
          <a:xfrm>
            <a:off x="4231414" y="3149831"/>
            <a:ext cx="850802" cy="1627387"/>
            <a:chOff x="0" y="0"/>
            <a:chExt cx="850800" cy="1627386"/>
          </a:xfrm>
        </p:grpSpPr>
        <p:sp>
          <p:nvSpPr>
            <p:cNvPr id="188" name="Shape 188"/>
            <p:cNvSpPr/>
            <p:nvPr/>
          </p:nvSpPr>
          <p:spPr>
            <a:xfrm flipH="1" flipV="1">
              <a:off x="0" y="-1"/>
              <a:ext cx="850801" cy="16273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9" name="Shape 189"/>
            <p:cNvSpPr/>
            <p:nvPr/>
          </p:nvSpPr>
          <p:spPr>
            <a:xfrm rot="3719617">
              <a:off x="327022" y="635616"/>
              <a:ext cx="366775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000"/>
              </a:lvl1pPr>
            </a:lstStyle>
            <a:p>
              <a:pPr/>
              <a:r>
                <a:t>162°</a:t>
              </a:r>
            </a:p>
          </p:txBody>
        </p:sp>
      </p:grpSp>
      <p:sp>
        <p:nvSpPr>
          <p:cNvPr id="191" name="Shape 191"/>
          <p:cNvSpPr/>
          <p:nvPr/>
        </p:nvSpPr>
        <p:spPr>
          <a:xfrm>
            <a:off x="4863237" y="2210647"/>
            <a:ext cx="1715769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/>
            </a:lvl1pPr>
          </a:lstStyle>
          <a:p>
            <a:pPr/>
            <a:r>
              <a:t>4. Peilung auf C einzeichnen</a:t>
            </a:r>
          </a:p>
        </p:txBody>
      </p:sp>
      <p:sp>
        <p:nvSpPr>
          <p:cNvPr id="192" name="Shape 192"/>
          <p:cNvSpPr/>
          <p:nvPr/>
        </p:nvSpPr>
        <p:spPr>
          <a:xfrm>
            <a:off x="4863237" y="2422314"/>
            <a:ext cx="219367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/>
            </a:lvl1pPr>
          </a:lstStyle>
          <a:p>
            <a:pPr/>
            <a:r>
              <a:t>5. Aus neuem Ob den KüG ermitteln</a:t>
            </a:r>
          </a:p>
        </p:txBody>
      </p:sp>
      <p:grpSp>
        <p:nvGrpSpPr>
          <p:cNvPr id="196" name="Group 196"/>
          <p:cNvGrpSpPr/>
          <p:nvPr/>
        </p:nvGrpSpPr>
        <p:grpSpPr>
          <a:xfrm>
            <a:off x="4159002" y="1614098"/>
            <a:ext cx="4866299" cy="4369763"/>
            <a:chOff x="0" y="0"/>
            <a:chExt cx="4866297" cy="4369761"/>
          </a:xfrm>
        </p:grpSpPr>
        <p:sp>
          <p:nvSpPr>
            <p:cNvPr id="193" name="Shape 193"/>
            <p:cNvSpPr/>
            <p:nvPr/>
          </p:nvSpPr>
          <p:spPr>
            <a:xfrm flipV="1">
              <a:off x="177675" y="0"/>
              <a:ext cx="141487" cy="4369762"/>
            </a:xfrm>
            <a:prstGeom prst="line">
              <a:avLst/>
            </a:prstGeom>
            <a:noFill/>
            <a:ln w="12700" cap="flat">
              <a:solidFill>
                <a:srgbClr val="FF260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94" name="Shape 194"/>
            <p:cNvSpPr/>
            <p:nvPr/>
          </p:nvSpPr>
          <p:spPr>
            <a:xfrm rot="16295006">
              <a:off x="-216516" y="2583569"/>
              <a:ext cx="722121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000"/>
              </a:lvl1pPr>
            </a:lstStyle>
            <a:p>
              <a:pPr/>
              <a:r>
                <a:t>KüG: 182° </a:t>
              </a:r>
            </a:p>
          </p:txBody>
        </p:sp>
        <p:sp>
          <p:nvSpPr>
            <p:cNvPr id="195" name="Shape 195"/>
            <p:cNvSpPr/>
            <p:nvPr/>
          </p:nvSpPr>
          <p:spPr>
            <a:xfrm>
              <a:off x="4090901" y="2933348"/>
              <a:ext cx="775397" cy="281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1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KüG: 182°</a:t>
              </a:r>
            </a:p>
          </p:txBody>
        </p:sp>
      </p:grpSp>
      <p:sp>
        <p:nvSpPr>
          <p:cNvPr id="197" name="Shape 197"/>
          <p:cNvSpPr/>
          <p:nvPr/>
        </p:nvSpPr>
        <p:spPr>
          <a:xfrm>
            <a:off x="4863237" y="2625514"/>
            <a:ext cx="2397759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000"/>
            </a:pPr>
            <a:r>
              <a:t>6. 90° von KüG zur Tonne C den Passier-</a:t>
            </a:r>
            <a:br/>
            <a:r>
              <a:t>    abstand messen.</a:t>
            </a:r>
          </a:p>
        </p:txBody>
      </p:sp>
      <p:sp>
        <p:nvSpPr>
          <p:cNvPr id="198" name="Shape 198"/>
          <p:cNvSpPr/>
          <p:nvPr/>
        </p:nvSpPr>
        <p:spPr>
          <a:xfrm>
            <a:off x="4368800" y="4749800"/>
            <a:ext cx="717663" cy="0"/>
          </a:xfrm>
          <a:prstGeom prst="line">
            <a:avLst/>
          </a:prstGeom>
          <a:ln w="12700">
            <a:solidFill>
              <a:srgbClr val="000000"/>
            </a:solidFill>
            <a:bevel/>
            <a:headEnd type="triangle"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99" name="Shape 199"/>
          <p:cNvSpPr/>
          <p:nvPr/>
        </p:nvSpPr>
        <p:spPr>
          <a:xfrm>
            <a:off x="7543800" y="4038599"/>
            <a:ext cx="1" cy="721240"/>
          </a:xfrm>
          <a:prstGeom prst="line">
            <a:avLst/>
          </a:prstGeom>
          <a:ln w="12700">
            <a:solidFill>
              <a:srgbClr val="000000"/>
            </a:solidFill>
            <a:bevel/>
            <a:headEnd type="triangle"/>
            <a:tailEnd type="triangle"/>
          </a:ln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00" name="Shape 200"/>
          <p:cNvSpPr/>
          <p:nvPr/>
        </p:nvSpPr>
        <p:spPr>
          <a:xfrm>
            <a:off x="7030704" y="4293447"/>
            <a:ext cx="496569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1,2 sm</a:t>
            </a:r>
          </a:p>
        </p:txBody>
      </p:sp>
      <p:sp>
        <p:nvSpPr>
          <p:cNvPr id="201" name="Shape 201"/>
          <p:cNvSpPr/>
          <p:nvPr/>
        </p:nvSpPr>
        <p:spPr>
          <a:xfrm>
            <a:off x="8249904" y="4733714"/>
            <a:ext cx="1643175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2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100"/>
              <a:t>Passierabstand</a:t>
            </a:r>
            <a:r>
              <a:t>: 1,2 sm</a:t>
            </a:r>
          </a:p>
        </p:txBody>
      </p:sp>
      <p:sp>
        <p:nvSpPr>
          <p:cNvPr id="202" name="Shape 202"/>
          <p:cNvSpPr/>
          <p:nvPr/>
        </p:nvSpPr>
        <p:spPr>
          <a:xfrm>
            <a:off x="8249904" y="4344247"/>
            <a:ext cx="613625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solidFill>
                  <a:srgbClr val="FF26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>
              <a:defRPr sz="1200"/>
            </a:pPr>
            <a:r>
              <a:rPr sz="1100"/>
              <a:t>Lösung: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32" presetID="23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Class="entr" nodeType="afterEffect" presetSubtype="0" presetID="1" grpId="7" fill="hold">
                                  <p:stCondLst>
                                    <p:cond delay="7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9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afterEffect" presetSubtype="0" presetID="1" grpId="11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afterEffect" presetSubtype="16" presetID="23" grpId="1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Subtype="16" presetID="2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Class="entr" nodeType="afterEffect" presetSubtype="16" presetID="23" grpId="17" fill="hold">
                                  <p:stCondLst>
                                    <p:cond delay="8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"/>
                            </p:stCondLst>
                            <p:childTnLst>
                              <p:par>
                                <p:cTn id="77" presetClass="entr" nodeType="afterEffect" presetSubtype="16" presetID="23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3"/>
      <p:bldP build="whole" bldLvl="1" animBg="1" rev="0" advAuto="0" spid="190" grpId="11"/>
      <p:bldP build="whole" bldLvl="1" animBg="1" rev="0" advAuto="0" spid="181" grpId="4"/>
      <p:bldP build="whole" bldLvl="1" animBg="1" rev="0" advAuto="0" spid="184" grpId="8"/>
      <p:bldP build="whole" bldLvl="1" animBg="1" rev="0" advAuto="0" spid="183" grpId="7"/>
      <p:bldP build="whole" bldLvl="1" animBg="1" rev="0" advAuto="0" spid="196" grpId="14"/>
      <p:bldP build="whole" bldLvl="1" animBg="1" rev="0" advAuto="0" spid="198" grpId="16"/>
      <p:bldP build="whole" bldLvl="1" animBg="1" rev="0" advAuto="0" spid="192" grpId="12"/>
      <p:bldP build="whole" bldLvl="1" animBg="1" rev="0" advAuto="0" spid="200" grpId="18"/>
      <p:bldP build="whole" bldLvl="1" animBg="1" rev="0" advAuto="0" spid="191" grpId="10"/>
      <p:bldP build="whole" bldLvl="1" animBg="1" rev="0" advAuto="0" spid="161" grpId="1"/>
      <p:bldP build="whole" bldLvl="1" animBg="1" rev="0" advAuto="0" spid="187" grpId="9"/>
      <p:bldP build="whole" bldLvl="1" animBg="1" rev="0" advAuto="0" spid="182" grpId="5"/>
      <p:bldP build="whole" bldLvl="1" animBg="1" rev="0" advAuto="0" spid="202" grpId="13"/>
      <p:bldP build="whole" bldLvl="1" animBg="1" rev="0" advAuto="0" spid="201" grpId="19"/>
      <p:bldP build="whole" bldLvl="1" animBg="1" rev="0" advAuto="0" spid="162" grpId="6"/>
      <p:bldP build="whole" bldLvl="1" animBg="1" rev="0" advAuto="0" spid="197" grpId="15"/>
      <p:bldP build="whole" bldLvl="1" animBg="1" rev="0" advAuto="0" spid="199" grpId="17"/>
      <p:bldP build="whole" bldLvl="1" animBg="1" rev="0" advAuto="0" spid="177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3419164" y="348732"/>
            <a:ext cx="3485754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u="sng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u="none">
                <a:uFillTx/>
              </a:defRPr>
            </a:pPr>
            <a:r>
              <a:rPr sz="2400" u="sng">
                <a:uFill>
                  <a:solidFill>
                    <a:srgbClr val="000000"/>
                  </a:solidFill>
                </a:uFill>
              </a:rPr>
              <a:t>Die Radar-Distanzpeilung</a:t>
            </a:r>
          </a:p>
        </p:txBody>
      </p:sp>
      <p:grpSp>
        <p:nvGrpSpPr>
          <p:cNvPr id="207" name="Group 207"/>
          <p:cNvGrpSpPr/>
          <p:nvPr/>
        </p:nvGrpSpPr>
        <p:grpSpPr>
          <a:xfrm>
            <a:off x="8260930" y="1166033"/>
            <a:ext cx="1535309" cy="2068241"/>
            <a:chOff x="0" y="0"/>
            <a:chExt cx="1535307" cy="2068239"/>
          </a:xfrm>
        </p:grpSpPr>
        <p:sp>
          <p:nvSpPr>
            <p:cNvPr id="205" name="Shape 205"/>
            <p:cNvSpPr/>
            <p:nvPr/>
          </p:nvSpPr>
          <p:spPr>
            <a:xfrm>
              <a:off x="26245" y="0"/>
              <a:ext cx="1036619" cy="2678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b="1"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 b="0">
                  <a:uFillTx/>
                </a:defRPr>
              </a:pPr>
              <a:r>
                <a:rPr b="1">
                  <a:uFill>
                    <a:solidFill>
                      <a:srgbClr val="000000"/>
                    </a:solidFill>
                  </a:uFill>
                </a:rPr>
                <a:t>Aufgabe:</a:t>
              </a:r>
            </a:p>
          </p:txBody>
        </p:sp>
        <p:sp>
          <p:nvSpPr>
            <p:cNvPr id="206" name="Shape 206"/>
            <p:cNvSpPr/>
            <p:nvPr/>
          </p:nvSpPr>
          <p:spPr>
            <a:xfrm>
              <a:off x="0" y="511786"/>
              <a:ext cx="1535308" cy="15564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800">
                  <a:uFillTx/>
                  <a:latin typeface="Arial"/>
                  <a:ea typeface="Arial"/>
                  <a:cs typeface="Arial"/>
                  <a:sym typeface="Arial"/>
                </a:defRPr>
              </a:pPr>
              <a:r>
                <a:rPr i="1" sz="1000">
                  <a:uFill>
                    <a:solidFill>
                      <a:srgbClr val="000000"/>
                    </a:solidFill>
                  </a:uFill>
                </a:rPr>
                <a:t>Entsprechend </a:t>
              </a:r>
              <a:br>
                <a:rPr i="1" sz="1000">
                  <a:uFill>
                    <a:solidFill>
                      <a:srgbClr val="000000"/>
                    </a:solidFill>
                  </a:uFill>
                </a:rPr>
              </a:br>
              <a:r>
                <a:rPr i="1" sz="1000">
                  <a:uFill>
                    <a:solidFill>
                      <a:srgbClr val="000000"/>
                    </a:solidFill>
                  </a:uFill>
                </a:rPr>
                <a:t>CSS Kartenaufgabe Typ 11</a:t>
              </a:r>
              <a:br>
                <a:rPr i="1" sz="1000">
                  <a:uFill>
                    <a:solidFill>
                      <a:srgbClr val="000000"/>
                    </a:solidFill>
                  </a:uFill>
                </a:rPr>
              </a:br>
              <a:br>
                <a:rPr i="1" sz="1000">
                  <a:uFill>
                    <a:solidFill>
                      <a:srgbClr val="000000"/>
                    </a:solidFill>
                  </a:uFill>
                </a:rPr>
              </a:br>
              <a:r>
                <a:rPr sz="1000">
                  <a:uFill>
                    <a:solidFill>
                      <a:srgbClr val="000000"/>
                    </a:solidFill>
                  </a:uFill>
                </a:rPr>
                <a:t>Ermitteln einer Position durch Radar-Distanz</a:t>
              </a:r>
              <a:r>
                <a:rPr b="1" sz="1000">
                  <a:uFill>
                    <a:solidFill>
                      <a:srgbClr val="000000"/>
                    </a:solidFill>
                  </a:uFill>
                </a:rPr>
                <a:t>.</a:t>
              </a:r>
            </a:p>
          </p:txBody>
        </p:sp>
      </p:grpSp>
      <p:pic>
        <p:nvPicPr>
          <p:cNvPr id="20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1266" y="976349"/>
            <a:ext cx="525150" cy="5052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7503" y="6035859"/>
            <a:ext cx="6897097" cy="6142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51300" y="4953000"/>
            <a:ext cx="2794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/>
          <p:nvPr/>
        </p:nvSpPr>
        <p:spPr>
          <a:xfrm>
            <a:off x="745764" y="1605359"/>
            <a:ext cx="6790860" cy="1"/>
          </a:xfrm>
          <a:prstGeom prst="line">
            <a:avLst/>
          </a:prstGeom>
          <a:ln>
            <a:solidFill>
              <a:schemeClr val="accent4"/>
            </a:solidFill>
            <a:bevel/>
          </a:ln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12" name="Shape 212"/>
          <p:cNvSpPr/>
          <p:nvPr/>
        </p:nvSpPr>
        <p:spPr>
          <a:xfrm>
            <a:off x="754231" y="4763426"/>
            <a:ext cx="6790859" cy="1"/>
          </a:xfrm>
          <a:prstGeom prst="line">
            <a:avLst/>
          </a:prstGeom>
          <a:ln>
            <a:solidFill>
              <a:schemeClr val="accent4"/>
            </a:solidFill>
            <a:bevel/>
          </a:ln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13" name="Shape 213"/>
          <p:cNvSpPr/>
          <p:nvPr/>
        </p:nvSpPr>
        <p:spPr>
          <a:xfrm flipH="1">
            <a:off x="1236831" y="1295202"/>
            <a:ext cx="1" cy="4719496"/>
          </a:xfrm>
          <a:prstGeom prst="line">
            <a:avLst/>
          </a:prstGeom>
          <a:ln>
            <a:solidFill>
              <a:schemeClr val="accent4"/>
            </a:solidFill>
            <a:bevel/>
          </a:ln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14" name="Shape 214"/>
          <p:cNvSpPr/>
          <p:nvPr/>
        </p:nvSpPr>
        <p:spPr>
          <a:xfrm flipH="1">
            <a:off x="3937698" y="1312135"/>
            <a:ext cx="1" cy="4719496"/>
          </a:xfrm>
          <a:prstGeom prst="line">
            <a:avLst/>
          </a:prstGeom>
          <a:ln>
            <a:solidFill>
              <a:schemeClr val="accent4"/>
            </a:solidFill>
            <a:bevel/>
          </a:ln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15" name="Shape 215"/>
          <p:cNvSpPr/>
          <p:nvPr/>
        </p:nvSpPr>
        <p:spPr>
          <a:xfrm flipH="1">
            <a:off x="6621631" y="1337535"/>
            <a:ext cx="1" cy="4719496"/>
          </a:xfrm>
          <a:prstGeom prst="line">
            <a:avLst/>
          </a:prstGeom>
          <a:ln>
            <a:solidFill>
              <a:schemeClr val="accent4"/>
            </a:solidFill>
            <a:bevel/>
          </a:ln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16" name="Shape 216"/>
          <p:cNvSpPr/>
          <p:nvPr/>
        </p:nvSpPr>
        <p:spPr>
          <a:xfrm>
            <a:off x="4294057" y="4926331"/>
            <a:ext cx="250849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217" name="Shape 217"/>
          <p:cNvSpPr/>
          <p:nvPr/>
        </p:nvSpPr>
        <p:spPr>
          <a:xfrm>
            <a:off x="711337" y="4095055"/>
            <a:ext cx="6833527" cy="1969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4" y="0"/>
                </a:moveTo>
                <a:lnTo>
                  <a:pt x="1300" y="817"/>
                </a:lnTo>
                <a:lnTo>
                  <a:pt x="1753" y="2183"/>
                </a:lnTo>
                <a:lnTo>
                  <a:pt x="2280" y="4468"/>
                </a:lnTo>
                <a:lnTo>
                  <a:pt x="2484" y="6346"/>
                </a:lnTo>
                <a:lnTo>
                  <a:pt x="2965" y="9432"/>
                </a:lnTo>
                <a:cubicBezTo>
                  <a:pt x="3423" y="9675"/>
                  <a:pt x="3890" y="9574"/>
                  <a:pt x="4335" y="9134"/>
                </a:cubicBezTo>
                <a:cubicBezTo>
                  <a:pt x="4680" y="8793"/>
                  <a:pt x="5006" y="8254"/>
                  <a:pt x="5299" y="7540"/>
                </a:cubicBezTo>
                <a:cubicBezTo>
                  <a:pt x="5364" y="8929"/>
                  <a:pt x="5378" y="10339"/>
                  <a:pt x="5343" y="11740"/>
                </a:cubicBezTo>
                <a:cubicBezTo>
                  <a:pt x="5328" y="12331"/>
                  <a:pt x="5306" y="12940"/>
                  <a:pt x="5376" y="13480"/>
                </a:cubicBezTo>
                <a:cubicBezTo>
                  <a:pt x="5470" y="14208"/>
                  <a:pt x="5698" y="14609"/>
                  <a:pt x="5923" y="14440"/>
                </a:cubicBezTo>
                <a:lnTo>
                  <a:pt x="6787" y="14670"/>
                </a:lnTo>
                <a:lnTo>
                  <a:pt x="7886" y="15721"/>
                </a:lnTo>
                <a:lnTo>
                  <a:pt x="8435" y="16954"/>
                </a:lnTo>
                <a:lnTo>
                  <a:pt x="9245" y="19311"/>
                </a:lnTo>
                <a:lnTo>
                  <a:pt x="10062" y="18969"/>
                </a:lnTo>
                <a:lnTo>
                  <a:pt x="10799" y="20020"/>
                </a:lnTo>
                <a:lnTo>
                  <a:pt x="11853" y="19815"/>
                </a:lnTo>
                <a:lnTo>
                  <a:pt x="12553" y="19174"/>
                </a:lnTo>
                <a:lnTo>
                  <a:pt x="13842" y="19380"/>
                </a:lnTo>
                <a:lnTo>
                  <a:pt x="14317" y="20617"/>
                </a:lnTo>
                <a:lnTo>
                  <a:pt x="15286" y="20412"/>
                </a:lnTo>
                <a:lnTo>
                  <a:pt x="16090" y="19497"/>
                </a:lnTo>
                <a:lnTo>
                  <a:pt x="16979" y="18035"/>
                </a:lnTo>
                <a:cubicBezTo>
                  <a:pt x="17311" y="17842"/>
                  <a:pt x="17645" y="17697"/>
                  <a:pt x="17980" y="17599"/>
                </a:cubicBezTo>
                <a:cubicBezTo>
                  <a:pt x="18228" y="17528"/>
                  <a:pt x="18476" y="17482"/>
                  <a:pt x="18724" y="17462"/>
                </a:cubicBezTo>
                <a:lnTo>
                  <a:pt x="19278" y="18216"/>
                </a:lnTo>
                <a:lnTo>
                  <a:pt x="19806" y="18993"/>
                </a:lnTo>
                <a:lnTo>
                  <a:pt x="20821" y="19448"/>
                </a:lnTo>
                <a:lnTo>
                  <a:pt x="21482" y="19771"/>
                </a:lnTo>
                <a:lnTo>
                  <a:pt x="21600" y="21600"/>
                </a:lnTo>
                <a:lnTo>
                  <a:pt x="0" y="21302"/>
                </a:lnTo>
                <a:lnTo>
                  <a:pt x="74" y="0"/>
                </a:lnTo>
                <a:close/>
              </a:path>
            </a:pathLst>
          </a:custGeom>
          <a:solidFill>
            <a:srgbClr val="DFBF6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18" name="Shape 218"/>
          <p:cNvSpPr/>
          <p:nvPr/>
        </p:nvSpPr>
        <p:spPr>
          <a:xfrm>
            <a:off x="2291695" y="4686110"/>
            <a:ext cx="229695" cy="218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8250" y="8250"/>
                </a:lnTo>
                <a:lnTo>
                  <a:pt x="0" y="8250"/>
                </a:lnTo>
                <a:lnTo>
                  <a:pt x="6674" y="13350"/>
                </a:lnTo>
                <a:lnTo>
                  <a:pt x="4125" y="21600"/>
                </a:lnTo>
                <a:lnTo>
                  <a:pt x="10800" y="16501"/>
                </a:lnTo>
                <a:lnTo>
                  <a:pt x="17475" y="21600"/>
                </a:lnTo>
                <a:lnTo>
                  <a:pt x="14926" y="13350"/>
                </a:lnTo>
                <a:lnTo>
                  <a:pt x="21600" y="8250"/>
                </a:lnTo>
                <a:lnTo>
                  <a:pt x="13350" y="8250"/>
                </a:ln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/>
            </a:pPr>
          </a:p>
        </p:txBody>
      </p:sp>
      <p:sp>
        <p:nvSpPr>
          <p:cNvPr id="219" name="Shape 219"/>
          <p:cNvSpPr/>
          <p:nvPr/>
        </p:nvSpPr>
        <p:spPr>
          <a:xfrm>
            <a:off x="2492570" y="4589780"/>
            <a:ext cx="235813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220" name="Shape 220"/>
          <p:cNvSpPr/>
          <p:nvPr/>
        </p:nvSpPr>
        <p:spPr>
          <a:xfrm>
            <a:off x="841570" y="1321647"/>
            <a:ext cx="3154806" cy="1526539"/>
          </a:xfrm>
          <a:prstGeom prst="rect">
            <a:avLst/>
          </a:prstGeom>
          <a:solidFill>
            <a:srgbClr val="FFFFFF"/>
          </a:solidFill>
          <a:ln w="12700">
            <a:solidFill>
              <a:srgbClr val="535353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000"/>
            </a:pPr>
            <a:r>
              <a:t>Wir bestimmen unsere Position durch die folgenden</a:t>
            </a:r>
            <a:br/>
            <a:r>
              <a:t>Radar-Distanzpeilungen: </a:t>
            </a:r>
            <a:br/>
            <a:br/>
            <a:r>
              <a:t>Tonne A: 2,4 sm</a:t>
            </a:r>
            <a:br/>
            <a:r>
              <a:t>Kap B: 1,4 sm</a:t>
            </a:r>
            <a:br/>
            <a:br/>
            <a:r>
              <a:t>Auf welcher Position nach Breite und Länge befindet </a:t>
            </a:r>
            <a:br/>
            <a:r>
              <a:t>sich unser Schiff?</a:t>
            </a:r>
          </a:p>
        </p:txBody>
      </p:sp>
      <p:sp>
        <p:nvSpPr>
          <p:cNvPr id="221" name="Shape 221"/>
          <p:cNvSpPr/>
          <p:nvPr/>
        </p:nvSpPr>
        <p:spPr>
          <a:xfrm>
            <a:off x="8495437" y="2659380"/>
            <a:ext cx="613625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solidFill>
                  <a:srgbClr val="FF26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>
              <a:defRPr sz="1200"/>
            </a:pPr>
            <a:r>
              <a:rPr sz="1100"/>
              <a:t>Lösung:</a:t>
            </a:r>
          </a:p>
        </p:txBody>
      </p:sp>
      <p:sp>
        <p:nvSpPr>
          <p:cNvPr id="222" name="Shape 222"/>
          <p:cNvSpPr/>
          <p:nvPr/>
        </p:nvSpPr>
        <p:spPr>
          <a:xfrm rot="4118481">
            <a:off x="3804904" y="4335780"/>
            <a:ext cx="478281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/>
            </a:lvl1pPr>
          </a:lstStyle>
          <a:p>
            <a:pPr/>
            <a:r>
              <a:t>2,4 sm</a:t>
            </a:r>
          </a:p>
        </p:txBody>
      </p:sp>
      <p:grpSp>
        <p:nvGrpSpPr>
          <p:cNvPr id="225" name="Group 225"/>
          <p:cNvGrpSpPr/>
          <p:nvPr/>
        </p:nvGrpSpPr>
        <p:grpSpPr>
          <a:xfrm>
            <a:off x="2794429" y="3721075"/>
            <a:ext cx="1430438" cy="1511326"/>
            <a:chOff x="0" y="0"/>
            <a:chExt cx="1430437" cy="1511324"/>
          </a:xfrm>
        </p:grpSpPr>
        <p:sp>
          <p:nvSpPr>
            <p:cNvPr id="223" name="Shape 223"/>
            <p:cNvSpPr/>
            <p:nvPr/>
          </p:nvSpPr>
          <p:spPr>
            <a:xfrm flipH="1" flipV="1">
              <a:off x="895384" y="100897"/>
              <a:ext cx="535054" cy="141042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  <a:headEnd type="triangle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4" name="Shape 224"/>
            <p:cNvSpPr/>
            <p:nvPr/>
          </p:nvSpPr>
          <p:spPr>
            <a:xfrm>
              <a:off x="0" y="0"/>
              <a:ext cx="1421513" cy="113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482" y="55"/>
                  </a:lnTo>
                  <a:lnTo>
                    <a:pt x="18990" y="282"/>
                  </a:lnTo>
                  <a:lnTo>
                    <a:pt x="17355" y="598"/>
                  </a:lnTo>
                  <a:lnTo>
                    <a:pt x="15756" y="1045"/>
                  </a:lnTo>
                  <a:lnTo>
                    <a:pt x="14466" y="1598"/>
                  </a:lnTo>
                  <a:lnTo>
                    <a:pt x="12726" y="2496"/>
                  </a:lnTo>
                  <a:lnTo>
                    <a:pt x="11497" y="3305"/>
                  </a:lnTo>
                  <a:lnTo>
                    <a:pt x="10156" y="4187"/>
                  </a:lnTo>
                  <a:lnTo>
                    <a:pt x="9012" y="5207"/>
                  </a:lnTo>
                  <a:lnTo>
                    <a:pt x="7939" y="6133"/>
                  </a:lnTo>
                  <a:lnTo>
                    <a:pt x="6867" y="7393"/>
                  </a:lnTo>
                  <a:lnTo>
                    <a:pt x="5904" y="8509"/>
                  </a:lnTo>
                  <a:lnTo>
                    <a:pt x="4983" y="9768"/>
                  </a:lnTo>
                  <a:lnTo>
                    <a:pt x="4221" y="10950"/>
                  </a:lnTo>
                  <a:lnTo>
                    <a:pt x="3310" y="12430"/>
                  </a:lnTo>
                  <a:lnTo>
                    <a:pt x="2614" y="13894"/>
                  </a:lnTo>
                  <a:lnTo>
                    <a:pt x="1963" y="15332"/>
                  </a:lnTo>
                  <a:lnTo>
                    <a:pt x="1381" y="16844"/>
                  </a:lnTo>
                  <a:lnTo>
                    <a:pt x="790" y="18519"/>
                  </a:lnTo>
                  <a:lnTo>
                    <a:pt x="360" y="20191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pSp>
        <p:nvGrpSpPr>
          <p:cNvPr id="229" name="Group 229"/>
          <p:cNvGrpSpPr/>
          <p:nvPr/>
        </p:nvGrpSpPr>
        <p:grpSpPr>
          <a:xfrm>
            <a:off x="2354775" y="3885530"/>
            <a:ext cx="914756" cy="932004"/>
            <a:chOff x="0" y="0"/>
            <a:chExt cx="914755" cy="932003"/>
          </a:xfrm>
        </p:grpSpPr>
        <p:sp>
          <p:nvSpPr>
            <p:cNvPr id="226" name="Shape 226"/>
            <p:cNvSpPr/>
            <p:nvPr/>
          </p:nvSpPr>
          <p:spPr>
            <a:xfrm flipV="1">
              <a:off x="41291" y="147610"/>
              <a:ext cx="458788" cy="78439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7" name="Shape 227"/>
            <p:cNvSpPr/>
            <p:nvPr/>
          </p:nvSpPr>
          <p:spPr>
            <a:xfrm rot="17923912">
              <a:off x="-6139" y="255517"/>
              <a:ext cx="478281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000"/>
              </a:lvl1pPr>
            </a:lstStyle>
            <a:p>
              <a:pPr/>
              <a:r>
                <a:t>1,4 sm</a:t>
              </a:r>
            </a:p>
          </p:txBody>
        </p:sp>
        <p:sp>
          <p:nvSpPr>
            <p:cNvPr id="228" name="Shape 228"/>
            <p:cNvSpPr/>
            <p:nvPr/>
          </p:nvSpPr>
          <p:spPr>
            <a:xfrm>
              <a:off x="5812" y="0"/>
              <a:ext cx="908944" cy="88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7"/>
                  </a:moveTo>
                  <a:lnTo>
                    <a:pt x="2043" y="0"/>
                  </a:lnTo>
                  <a:lnTo>
                    <a:pt x="4499" y="346"/>
                  </a:lnTo>
                  <a:lnTo>
                    <a:pt x="6359" y="672"/>
                  </a:lnTo>
                  <a:lnTo>
                    <a:pt x="8254" y="1287"/>
                  </a:lnTo>
                  <a:lnTo>
                    <a:pt x="10412" y="2302"/>
                  </a:lnTo>
                  <a:lnTo>
                    <a:pt x="11922" y="3292"/>
                  </a:lnTo>
                  <a:lnTo>
                    <a:pt x="13504" y="4327"/>
                  </a:lnTo>
                  <a:lnTo>
                    <a:pt x="15082" y="5733"/>
                  </a:lnTo>
                  <a:lnTo>
                    <a:pt x="16310" y="6992"/>
                  </a:lnTo>
                  <a:lnTo>
                    <a:pt x="17478" y="8480"/>
                  </a:lnTo>
                  <a:lnTo>
                    <a:pt x="18830" y="10713"/>
                  </a:lnTo>
                  <a:lnTo>
                    <a:pt x="19668" y="12567"/>
                  </a:lnTo>
                  <a:lnTo>
                    <a:pt x="20415" y="14294"/>
                  </a:lnTo>
                  <a:lnTo>
                    <a:pt x="21083" y="16690"/>
                  </a:lnTo>
                  <a:lnTo>
                    <a:pt x="21306" y="18202"/>
                  </a:lnTo>
                  <a:lnTo>
                    <a:pt x="21528" y="20166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pSp>
        <p:nvGrpSpPr>
          <p:cNvPr id="232" name="Group 232"/>
          <p:cNvGrpSpPr/>
          <p:nvPr/>
        </p:nvGrpSpPr>
        <p:grpSpPr>
          <a:xfrm>
            <a:off x="3038475" y="4073314"/>
            <a:ext cx="438302" cy="269239"/>
            <a:chOff x="0" y="0"/>
            <a:chExt cx="438301" cy="269237"/>
          </a:xfrm>
        </p:grpSpPr>
        <p:sp>
          <p:nvSpPr>
            <p:cNvPr id="230" name="Shape 230"/>
            <p:cNvSpPr/>
            <p:nvPr/>
          </p:nvSpPr>
          <p:spPr>
            <a:xfrm>
              <a:off x="0" y="112923"/>
              <a:ext cx="134411" cy="134411"/>
            </a:xfrm>
            <a:prstGeom prst="ellipse">
              <a:avLst/>
            </a:prstGeom>
            <a:noFill/>
            <a:ln w="12700" cap="flat">
              <a:solidFill>
                <a:srgbClr val="FF2600"/>
              </a:solidFill>
              <a:prstDash val="solid"/>
              <a:bevel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31" name="Shape 231"/>
            <p:cNvSpPr/>
            <p:nvPr/>
          </p:nvSpPr>
          <p:spPr>
            <a:xfrm>
              <a:off x="148362" y="0"/>
              <a:ext cx="289940" cy="2692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0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Ob</a:t>
              </a:r>
            </a:p>
          </p:txBody>
        </p:sp>
      </p:grpSp>
      <p:sp>
        <p:nvSpPr>
          <p:cNvPr id="233" name="Shape 233"/>
          <p:cNvSpPr/>
          <p:nvPr/>
        </p:nvSpPr>
        <p:spPr>
          <a:xfrm>
            <a:off x="4262104" y="1660314"/>
            <a:ext cx="2990849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/>
            </a:lvl1pPr>
          </a:lstStyle>
          <a:p>
            <a:pPr/>
            <a:r>
              <a:t>1. Mit Zirkel 2,4 sm abgreifen und um A abtragen .</a:t>
            </a:r>
          </a:p>
        </p:txBody>
      </p:sp>
      <p:sp>
        <p:nvSpPr>
          <p:cNvPr id="234" name="Shape 234"/>
          <p:cNvSpPr/>
          <p:nvPr/>
        </p:nvSpPr>
        <p:spPr>
          <a:xfrm>
            <a:off x="4262104" y="1897381"/>
            <a:ext cx="2981451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/>
            </a:lvl1pPr>
          </a:lstStyle>
          <a:p>
            <a:pPr/>
            <a:r>
              <a:t>2. Mit Zirkel 1,4 sm abgreifen und um B abtragen .</a:t>
            </a:r>
          </a:p>
        </p:txBody>
      </p:sp>
      <p:sp>
        <p:nvSpPr>
          <p:cNvPr id="235" name="Shape 235"/>
          <p:cNvSpPr/>
          <p:nvPr/>
        </p:nvSpPr>
        <p:spPr>
          <a:xfrm>
            <a:off x="4262104" y="2134447"/>
            <a:ext cx="3193668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/>
            </a:lvl1pPr>
          </a:lstStyle>
          <a:p>
            <a:pPr/>
            <a:r>
              <a:t>3. Kreuzungspunkt ist der Ob. Position ablesen, fertig.</a:t>
            </a:r>
          </a:p>
        </p:txBody>
      </p:sp>
      <p:grpSp>
        <p:nvGrpSpPr>
          <p:cNvPr id="240" name="Group 240"/>
          <p:cNvGrpSpPr/>
          <p:nvPr/>
        </p:nvGrpSpPr>
        <p:grpSpPr>
          <a:xfrm>
            <a:off x="2154832" y="3433682"/>
            <a:ext cx="5775084" cy="2959950"/>
            <a:chOff x="0" y="0"/>
            <a:chExt cx="5775083" cy="2959949"/>
          </a:xfrm>
        </p:grpSpPr>
        <p:sp>
          <p:nvSpPr>
            <p:cNvPr id="236" name="Shape 236"/>
            <p:cNvSpPr/>
            <p:nvPr/>
          </p:nvSpPr>
          <p:spPr>
            <a:xfrm>
              <a:off x="0" y="808117"/>
              <a:ext cx="5775084" cy="1"/>
            </a:xfrm>
            <a:prstGeom prst="line">
              <a:avLst/>
            </a:prstGeom>
            <a:noFill/>
            <a:ln w="12700" cap="flat">
              <a:solidFill>
                <a:srgbClr val="A7A7A7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37" name="Shape 237"/>
            <p:cNvSpPr/>
            <p:nvPr/>
          </p:nvSpPr>
          <p:spPr>
            <a:xfrm flipH="1">
              <a:off x="948266" y="0"/>
              <a:ext cx="1" cy="2959950"/>
            </a:xfrm>
            <a:prstGeom prst="line">
              <a:avLst/>
            </a:prstGeom>
            <a:noFill/>
            <a:ln w="12700" cap="flat">
              <a:solidFill>
                <a:srgbClr val="A7A7A7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38" name="Shape 238"/>
            <p:cNvSpPr/>
            <p:nvPr/>
          </p:nvSpPr>
          <p:spPr>
            <a:xfrm>
              <a:off x="4477937" y="580365"/>
              <a:ext cx="917955" cy="294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2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48° 45,8’ N</a:t>
              </a:r>
            </a:p>
          </p:txBody>
        </p:sp>
        <p:sp>
          <p:nvSpPr>
            <p:cNvPr id="239" name="Shape 239"/>
            <p:cNvSpPr/>
            <p:nvPr/>
          </p:nvSpPr>
          <p:spPr>
            <a:xfrm rot="16189050">
              <a:off x="333515" y="1803849"/>
              <a:ext cx="1036370" cy="294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2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002° 06,6’ W</a:t>
              </a:r>
            </a:p>
          </p:txBody>
        </p:sp>
      </p:grpSp>
      <p:grpSp>
        <p:nvGrpSpPr>
          <p:cNvPr id="243" name="Group 243"/>
          <p:cNvGrpSpPr/>
          <p:nvPr/>
        </p:nvGrpSpPr>
        <p:grpSpPr>
          <a:xfrm>
            <a:off x="8393162" y="2930314"/>
            <a:ext cx="1037720" cy="517222"/>
            <a:chOff x="0" y="0"/>
            <a:chExt cx="1037718" cy="517221"/>
          </a:xfrm>
        </p:grpSpPr>
        <p:sp>
          <p:nvSpPr>
            <p:cNvPr id="241" name="Shape 241"/>
            <p:cNvSpPr/>
            <p:nvPr/>
          </p:nvSpPr>
          <p:spPr>
            <a:xfrm>
              <a:off x="102275" y="0"/>
              <a:ext cx="917955" cy="294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2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48° 45,8’ N</a:t>
              </a:r>
            </a:p>
          </p:txBody>
        </p:sp>
        <p:sp>
          <p:nvSpPr>
            <p:cNvPr id="242" name="Shape 242"/>
            <p:cNvSpPr/>
            <p:nvPr/>
          </p:nvSpPr>
          <p:spPr>
            <a:xfrm rot="15879">
              <a:off x="674" y="220191"/>
              <a:ext cx="1036370" cy="294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2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002° 06,6’ W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16" presetID="23" grpId="5" fill="hold">
                                  <p:stCondLst>
                                    <p:cond delay="8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50"/>
                            </p:stCondLst>
                            <p:childTnLst>
                              <p:par>
                                <p:cTn id="26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16" presetID="23" grpId="8" fill="hold">
                                  <p:stCondLst>
                                    <p:cond delay="8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16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11"/>
      <p:bldP build="whole" bldLvl="1" animBg="1" rev="0" advAuto="0" spid="207" grpId="1"/>
      <p:bldP build="whole" bldLvl="1" animBg="1" rev="0" advAuto="0" spid="235" grpId="10"/>
      <p:bldP build="whole" bldLvl="1" animBg="1" rev="0" advAuto="0" spid="221" grpId="3"/>
      <p:bldP build="whole" bldLvl="1" animBg="1" rev="0" advAuto="0" spid="229" grpId="8"/>
      <p:bldP build="whole" bldLvl="1" animBg="1" rev="0" advAuto="0" spid="243" grpId="12"/>
      <p:bldP build="whole" bldLvl="1" animBg="1" rev="0" advAuto="0" spid="220" grpId="2"/>
      <p:bldP build="whole" bldLvl="1" animBg="1" rev="0" advAuto="0" spid="233" grpId="4"/>
      <p:bldP build="whole" bldLvl="1" animBg="1" rev="0" advAuto="0" spid="232" grpId="9"/>
      <p:bldP build="whole" bldLvl="1" animBg="1" rev="0" advAuto="0" spid="222" grpId="6"/>
      <p:bldP build="whole" bldLvl="1" animBg="1" rev="0" advAuto="0" spid="225" grpId="5"/>
      <p:bldP build="whole" bldLvl="1" animBg="1" rev="0" advAuto="0" spid="234" grpId="7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1412" y="967514"/>
            <a:ext cx="7015775" cy="5273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2657" y="968903"/>
            <a:ext cx="7010401" cy="527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47"/>
          <p:cNvSpPr/>
          <p:nvPr/>
        </p:nvSpPr>
        <p:spPr>
          <a:xfrm>
            <a:off x="3122830" y="306398"/>
            <a:ext cx="2909380" cy="525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800">
                <a:uFillTx/>
                <a:latin typeface="Arial"/>
                <a:ea typeface="Arial"/>
                <a:cs typeface="Arial"/>
                <a:sym typeface="Arial"/>
              </a:defRPr>
            </a:pPr>
            <a:r>
              <a:rPr u="sng">
                <a:uFill>
                  <a:solidFill>
                    <a:srgbClr val="000000"/>
                  </a:solidFill>
                </a:uFill>
              </a:rPr>
              <a:t>Positionsbestimmung mittels</a:t>
            </a:r>
            <a:br>
              <a:rPr u="sng">
                <a:uFill>
                  <a:solidFill>
                    <a:srgbClr val="000000"/>
                  </a:solidFill>
                </a:uFill>
              </a:rPr>
            </a:br>
            <a:r>
              <a:rPr u="sng">
                <a:uFill>
                  <a:solidFill>
                    <a:srgbClr val="000000"/>
                  </a:solidFill>
                </a:uFill>
              </a:rPr>
              <a:t>Peilen und Loten</a:t>
            </a:r>
          </a:p>
        </p:txBody>
      </p:sp>
      <p:sp>
        <p:nvSpPr>
          <p:cNvPr id="248" name="Shape 248"/>
          <p:cNvSpPr/>
          <p:nvPr/>
        </p:nvSpPr>
        <p:spPr>
          <a:xfrm>
            <a:off x="2508564" y="1798104"/>
            <a:ext cx="259059" cy="24638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26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51" name="Group 251"/>
          <p:cNvGrpSpPr/>
          <p:nvPr/>
        </p:nvGrpSpPr>
        <p:grpSpPr>
          <a:xfrm>
            <a:off x="1871879" y="1938865"/>
            <a:ext cx="1130350" cy="3550975"/>
            <a:chOff x="0" y="0"/>
            <a:chExt cx="1130348" cy="3550974"/>
          </a:xfrm>
        </p:grpSpPr>
        <p:sp>
          <p:nvSpPr>
            <p:cNvPr id="249" name="Shape 249"/>
            <p:cNvSpPr/>
            <p:nvPr/>
          </p:nvSpPr>
          <p:spPr>
            <a:xfrm flipH="1" flipV="1">
              <a:off x="769720" y="0"/>
              <a:ext cx="360629" cy="3550975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50" name="Shape 250"/>
            <p:cNvSpPr/>
            <p:nvPr/>
          </p:nvSpPr>
          <p:spPr>
            <a:xfrm>
              <a:off x="0" y="211149"/>
              <a:ext cx="732843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 sz="1800">
                  <a:uFillTx/>
                </a:defRPr>
              </a:pPr>
              <a:r>
                <a:rPr sz="1400">
                  <a:uFill>
                    <a:solidFill>
                      <a:srgbClr val="000000"/>
                    </a:solidFill>
                  </a:uFill>
                </a:rPr>
                <a:t>rwP 354°</a:t>
              </a:r>
            </a:p>
          </p:txBody>
        </p:sp>
      </p:grpSp>
      <p:grpSp>
        <p:nvGrpSpPr>
          <p:cNvPr id="254" name="Group 254"/>
          <p:cNvGrpSpPr/>
          <p:nvPr/>
        </p:nvGrpSpPr>
        <p:grpSpPr>
          <a:xfrm>
            <a:off x="8143563" y="1292764"/>
            <a:ext cx="1761935" cy="2715354"/>
            <a:chOff x="0" y="0"/>
            <a:chExt cx="1761934" cy="2715352"/>
          </a:xfrm>
        </p:grpSpPr>
        <p:sp>
          <p:nvSpPr>
            <p:cNvPr id="252" name="Shape 252"/>
            <p:cNvSpPr/>
            <p:nvPr/>
          </p:nvSpPr>
          <p:spPr>
            <a:xfrm>
              <a:off x="25400" y="-1"/>
              <a:ext cx="1094664" cy="350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b="1"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 b="0">
                  <a:uFillTx/>
                </a:defRPr>
              </a:pPr>
              <a:r>
                <a:rPr b="1">
                  <a:uFill>
                    <a:solidFill>
                      <a:srgbClr val="000000"/>
                    </a:solidFill>
                  </a:uFill>
                </a:rPr>
                <a:t>Aufgabe:</a:t>
              </a:r>
            </a:p>
          </p:txBody>
        </p:sp>
        <p:sp>
          <p:nvSpPr>
            <p:cNvPr id="253" name="Shape 253"/>
            <p:cNvSpPr/>
            <p:nvPr/>
          </p:nvSpPr>
          <p:spPr>
            <a:xfrm>
              <a:off x="0" y="495300"/>
              <a:ext cx="1761935" cy="22200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>
                <a:defRPr sz="1800">
                  <a:uFillTx/>
                  <a:latin typeface="Arial"/>
                  <a:ea typeface="Arial"/>
                  <a:cs typeface="Arial"/>
                  <a:sym typeface="Arial"/>
                </a:defRPr>
              </a:pPr>
              <a:r>
                <a:rPr sz="1200">
                  <a:uFill>
                    <a:solidFill>
                      <a:srgbClr val="000000"/>
                    </a:solidFill>
                  </a:uFill>
                </a:rPr>
                <a:t>Ermitteln Sie den Ob</a:t>
              </a:r>
              <a:br>
                <a:rPr sz="1200">
                  <a:uFill>
                    <a:solidFill>
                      <a:srgbClr val="000000"/>
                    </a:solidFill>
                  </a:uFill>
                </a:rPr>
              </a:br>
              <a:r>
                <a:rPr sz="1200">
                  <a:uFill>
                    <a:solidFill>
                      <a:srgbClr val="000000"/>
                    </a:solidFill>
                  </a:uFill>
                </a:rPr>
                <a:t>in der Karte mittels </a:t>
              </a:r>
              <a:br>
                <a:rPr sz="1200">
                  <a:uFill>
                    <a:solidFill>
                      <a:srgbClr val="000000"/>
                    </a:solidFill>
                  </a:uFill>
                </a:rPr>
              </a:br>
              <a:r>
                <a:rPr sz="1200">
                  <a:uFill>
                    <a:solidFill>
                      <a:srgbClr val="000000"/>
                    </a:solidFill>
                  </a:uFill>
                </a:rPr>
                <a:t>Peilung auf ein Objekt</a:t>
              </a:r>
              <a:br>
                <a:rPr sz="1200">
                  <a:uFill>
                    <a:solidFill>
                      <a:srgbClr val="000000"/>
                    </a:solidFill>
                  </a:uFill>
                </a:rPr>
              </a:br>
              <a:r>
                <a:rPr sz="1200">
                  <a:uFill>
                    <a:solidFill>
                      <a:srgbClr val="000000"/>
                    </a:solidFill>
                  </a:uFill>
                </a:rPr>
                <a:t>und Lotung der Wasser-</a:t>
              </a:r>
              <a:br>
                <a:rPr sz="1200">
                  <a:uFill>
                    <a:solidFill>
                      <a:srgbClr val="000000"/>
                    </a:solidFill>
                  </a:uFill>
                </a:rPr>
              </a:br>
              <a:r>
                <a:rPr sz="1200">
                  <a:uFill>
                    <a:solidFill>
                      <a:srgbClr val="000000"/>
                    </a:solidFill>
                  </a:uFill>
                </a:rPr>
                <a:t>tiefe.</a:t>
              </a:r>
              <a:br>
                <a:rPr sz="1200">
                  <a:uFill>
                    <a:solidFill>
                      <a:srgbClr val="000000"/>
                    </a:solidFill>
                  </a:uFill>
                </a:rPr>
              </a:br>
              <a:br>
                <a:rPr sz="1200">
                  <a:uFill>
                    <a:solidFill>
                      <a:srgbClr val="000000"/>
                    </a:solidFill>
                  </a:uFill>
                </a:rPr>
              </a:br>
              <a:r>
                <a:rPr sz="1200">
                  <a:uFill>
                    <a:solidFill>
                      <a:srgbClr val="000000"/>
                    </a:solidFill>
                  </a:uFill>
                </a:rPr>
                <a:t>MW 2014: -2°</a:t>
              </a:r>
              <a:br>
                <a:rPr sz="1200">
                  <a:uFill>
                    <a:solidFill>
                      <a:srgbClr val="000000"/>
                    </a:solidFill>
                  </a:uFill>
                </a:rPr>
              </a:br>
              <a:r>
                <a:rPr sz="1200">
                  <a:uFill>
                    <a:solidFill>
                      <a:srgbClr val="000000"/>
                    </a:solidFill>
                  </a:uFill>
                </a:rPr>
                <a:t>Uhrzeit: 12:30 MESZ</a:t>
              </a:r>
              <a:endParaRPr sz="1200"/>
            </a:p>
            <a:p>
              <a:pPr>
                <a:defRPr sz="1800">
                  <a:uFillTx/>
                  <a:latin typeface="Arial"/>
                  <a:ea typeface="Arial"/>
                  <a:cs typeface="Arial"/>
                  <a:sym typeface="Arial"/>
                </a:defRPr>
              </a:pPr>
              <a:endParaRPr sz="1200"/>
            </a:p>
            <a:p>
              <a:pPr>
                <a:defRPr sz="1800">
                  <a:uFillTx/>
                  <a:latin typeface="Arial"/>
                  <a:ea typeface="Arial"/>
                  <a:cs typeface="Arial"/>
                  <a:sym typeface="Arial"/>
                </a:defRPr>
              </a:pPr>
              <a:r>
                <a:rPr sz="1200">
                  <a:uFill>
                    <a:solidFill>
                      <a:srgbClr val="000000"/>
                    </a:solidFill>
                  </a:uFill>
                </a:rPr>
                <a:t>Peilung 1:</a:t>
              </a:r>
              <a:br>
                <a:rPr sz="1200">
                  <a:uFill>
                    <a:solidFill>
                      <a:srgbClr val="000000"/>
                    </a:solidFill>
                  </a:uFill>
                </a:rPr>
              </a:br>
              <a:r>
                <a:rPr sz="1200">
                  <a:uFill>
                    <a:solidFill>
                      <a:srgbClr val="000000"/>
                    </a:solidFill>
                  </a:uFill>
                </a:rPr>
                <a:t>Reddewitzer Höft = 356°</a:t>
              </a:r>
              <a:br>
                <a:rPr sz="1200">
                  <a:uFill>
                    <a:solidFill>
                      <a:srgbClr val="000000"/>
                    </a:solidFill>
                  </a:uFill>
                </a:rPr>
              </a:br>
            </a:p>
          </p:txBody>
        </p:sp>
      </p:grpSp>
      <p:graphicFrame>
        <p:nvGraphicFramePr>
          <p:cNvPr id="255" name="Table 255"/>
          <p:cNvGraphicFramePr/>
          <p:nvPr/>
        </p:nvGraphicFramePr>
        <p:xfrm>
          <a:off x="8200363" y="4038600"/>
          <a:ext cx="1505770" cy="100553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531682"/>
                <a:gridCol w="447831"/>
                <a:gridCol w="526256"/>
              </a:tblGrid>
              <a:tr h="35542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  <a:latin typeface="+mj-lt"/>
                          <a:ea typeface="+mj-ea"/>
                          <a:cs typeface="+mj-cs"/>
                          <a:sym typeface="Avenir Roman"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mwP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  <a:latin typeface="+mj-lt"/>
                          <a:ea typeface="+mj-ea"/>
                          <a:cs typeface="+mj-cs"/>
                          <a:sym typeface="Avenir Roman"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MW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  <a:latin typeface="+mj-lt"/>
                          <a:ea typeface="+mj-ea"/>
                          <a:cs typeface="+mj-cs"/>
                          <a:sym typeface="Avenir Roman"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rwP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  <a:tr h="50091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  <a:latin typeface="+mj-lt"/>
                          <a:ea typeface="+mj-ea"/>
                          <a:cs typeface="+mj-cs"/>
                          <a:sym typeface="Avenir Roman"/>
                        </a:defRPr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356°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  <a:latin typeface="+mj-lt"/>
                          <a:ea typeface="+mj-ea"/>
                          <a:cs typeface="+mj-cs"/>
                          <a:sym typeface="Avenir Roman"/>
                        </a:defRPr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-2°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b="0" i="0" sz="1800">
                          <a:uFillTx/>
                          <a:latin typeface="+mj-lt"/>
                          <a:ea typeface="+mj-ea"/>
                          <a:cs typeface="+mj-cs"/>
                          <a:sym typeface="Avenir Roman"/>
                        </a:defRPr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rPr>
                        <a:t>354°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</a:tbl>
          </a:graphicData>
        </a:graphic>
      </p:graphicFrame>
      <p:sp>
        <p:nvSpPr>
          <p:cNvPr id="256" name="Shape 256"/>
          <p:cNvSpPr/>
          <p:nvPr/>
        </p:nvSpPr>
        <p:spPr>
          <a:xfrm>
            <a:off x="3559370" y="1651847"/>
            <a:ext cx="3771264" cy="1526539"/>
          </a:xfrm>
          <a:prstGeom prst="rect">
            <a:avLst/>
          </a:prstGeom>
          <a:solidFill>
            <a:srgbClr val="FFFFFF"/>
          </a:solidFill>
          <a:ln w="12700">
            <a:solidFill>
              <a:srgbClr val="535353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000"/>
            </a:pPr>
            <a:r>
              <a:t>Aus Südwest kommend peilen wir mit dem Handkompass das </a:t>
            </a:r>
            <a:br/>
            <a:r>
              <a:t>Kap „Reddevitzer Höft“ mit 356° MgP. Zum selben Zeitpunkt </a:t>
            </a:r>
            <a:br/>
            <a:r>
              <a:t>zeigt unser Echolot, das sich 0,7 m unter der Wasserlinie</a:t>
            </a:r>
            <a:br/>
            <a:r>
              <a:t>befindet eine Wassertiefe von 9,30 m an. Die aktuelle Höhe der </a:t>
            </a:r>
            <a:br/>
            <a:r>
              <a:t>Gezeit beträgt 5,0 Meter.</a:t>
            </a:r>
            <a:br/>
            <a:br/>
            <a:r>
              <a:t>Auf welcher Position nach Breite und Länge befindet </a:t>
            </a:r>
            <a:br/>
            <a:r>
              <a:t>sich unser Schiff?</a:t>
            </a:r>
          </a:p>
        </p:txBody>
      </p:sp>
      <p:pic>
        <p:nvPicPr>
          <p:cNvPr id="257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9819" y="6105744"/>
            <a:ext cx="7038915" cy="626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32537" y="984815"/>
            <a:ext cx="548874" cy="5281047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/>
          <p:nvPr/>
        </p:nvSpPr>
        <p:spPr>
          <a:xfrm>
            <a:off x="4600770" y="3285914"/>
            <a:ext cx="2598927" cy="281939"/>
          </a:xfrm>
          <a:prstGeom prst="rect">
            <a:avLst/>
          </a:prstGeom>
          <a:solidFill>
            <a:srgbClr val="FFFFFF"/>
          </a:solidFill>
          <a:ln w="12700">
            <a:solidFill>
              <a:srgbClr val="535353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/>
            </a:lvl1pPr>
          </a:lstStyle>
          <a:p>
            <a:pPr/>
            <a:r>
              <a:t>1. Berichtigen der MgP um die MW zur rwP</a:t>
            </a:r>
          </a:p>
        </p:txBody>
      </p:sp>
      <p:sp>
        <p:nvSpPr>
          <p:cNvPr id="260" name="Shape 260"/>
          <p:cNvSpPr/>
          <p:nvPr/>
        </p:nvSpPr>
        <p:spPr>
          <a:xfrm>
            <a:off x="4600770" y="3633047"/>
            <a:ext cx="2067559" cy="281939"/>
          </a:xfrm>
          <a:prstGeom prst="rect">
            <a:avLst/>
          </a:prstGeom>
          <a:solidFill>
            <a:srgbClr val="FFFFFF"/>
          </a:solidFill>
          <a:ln w="12700">
            <a:solidFill>
              <a:srgbClr val="535353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/>
            </a:lvl1pPr>
          </a:lstStyle>
          <a:p>
            <a:pPr/>
            <a:r>
              <a:t>2. Eintragen der rwP auf der Karte</a:t>
            </a:r>
          </a:p>
        </p:txBody>
      </p:sp>
      <p:sp>
        <p:nvSpPr>
          <p:cNvPr id="261" name="Shape 261"/>
          <p:cNvSpPr/>
          <p:nvPr/>
        </p:nvSpPr>
        <p:spPr>
          <a:xfrm>
            <a:off x="1125437" y="3601392"/>
            <a:ext cx="4726275" cy="2267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547" y="1370"/>
                </a:lnTo>
                <a:lnTo>
                  <a:pt x="929" y="2471"/>
                </a:lnTo>
                <a:lnTo>
                  <a:pt x="1549" y="3008"/>
                </a:lnTo>
                <a:lnTo>
                  <a:pt x="2439" y="3754"/>
                </a:lnTo>
                <a:lnTo>
                  <a:pt x="3140" y="4261"/>
                </a:lnTo>
                <a:lnTo>
                  <a:pt x="3727" y="4200"/>
                </a:lnTo>
                <a:lnTo>
                  <a:pt x="4189" y="4370"/>
                </a:lnTo>
                <a:lnTo>
                  <a:pt x="4634" y="4896"/>
                </a:lnTo>
                <a:lnTo>
                  <a:pt x="5125" y="5145"/>
                </a:lnTo>
                <a:lnTo>
                  <a:pt x="5530" y="5552"/>
                </a:lnTo>
                <a:lnTo>
                  <a:pt x="5936" y="6139"/>
                </a:lnTo>
                <a:lnTo>
                  <a:pt x="6199" y="6963"/>
                </a:lnTo>
                <a:lnTo>
                  <a:pt x="6546" y="8254"/>
                </a:lnTo>
                <a:lnTo>
                  <a:pt x="6809" y="8853"/>
                </a:lnTo>
                <a:lnTo>
                  <a:pt x="7295" y="9120"/>
                </a:lnTo>
                <a:lnTo>
                  <a:pt x="7591" y="9607"/>
                </a:lnTo>
                <a:lnTo>
                  <a:pt x="7864" y="10509"/>
                </a:lnTo>
                <a:lnTo>
                  <a:pt x="8117" y="11155"/>
                </a:lnTo>
                <a:lnTo>
                  <a:pt x="8574" y="11860"/>
                </a:lnTo>
                <a:lnTo>
                  <a:pt x="8978" y="12247"/>
                </a:lnTo>
                <a:lnTo>
                  <a:pt x="9431" y="12295"/>
                </a:lnTo>
                <a:lnTo>
                  <a:pt x="9688" y="12264"/>
                </a:lnTo>
                <a:lnTo>
                  <a:pt x="9870" y="12691"/>
                </a:lnTo>
                <a:lnTo>
                  <a:pt x="10147" y="12979"/>
                </a:lnTo>
                <a:lnTo>
                  <a:pt x="10324" y="12750"/>
                </a:lnTo>
                <a:lnTo>
                  <a:pt x="10425" y="12410"/>
                </a:lnTo>
                <a:lnTo>
                  <a:pt x="10531" y="12090"/>
                </a:lnTo>
                <a:lnTo>
                  <a:pt x="11273" y="12476"/>
                </a:lnTo>
                <a:lnTo>
                  <a:pt x="11437" y="12184"/>
                </a:lnTo>
                <a:lnTo>
                  <a:pt x="13672" y="13435"/>
                </a:lnTo>
                <a:lnTo>
                  <a:pt x="13760" y="13921"/>
                </a:lnTo>
                <a:lnTo>
                  <a:pt x="13856" y="14431"/>
                </a:lnTo>
                <a:lnTo>
                  <a:pt x="14205" y="15237"/>
                </a:lnTo>
                <a:lnTo>
                  <a:pt x="14692" y="15624"/>
                </a:lnTo>
                <a:lnTo>
                  <a:pt x="14929" y="16348"/>
                </a:lnTo>
                <a:lnTo>
                  <a:pt x="15048" y="16856"/>
                </a:lnTo>
                <a:lnTo>
                  <a:pt x="15364" y="16875"/>
                </a:lnTo>
                <a:lnTo>
                  <a:pt x="15703" y="16684"/>
                </a:lnTo>
                <a:lnTo>
                  <a:pt x="16013" y="17022"/>
                </a:lnTo>
                <a:lnTo>
                  <a:pt x="16511" y="17189"/>
                </a:lnTo>
                <a:lnTo>
                  <a:pt x="16851" y="16998"/>
                </a:lnTo>
                <a:lnTo>
                  <a:pt x="17308" y="17039"/>
                </a:lnTo>
                <a:lnTo>
                  <a:pt x="17688" y="17646"/>
                </a:lnTo>
                <a:lnTo>
                  <a:pt x="18155" y="17984"/>
                </a:lnTo>
                <a:lnTo>
                  <a:pt x="18608" y="18054"/>
                </a:lnTo>
                <a:lnTo>
                  <a:pt x="19118" y="18124"/>
                </a:lnTo>
                <a:lnTo>
                  <a:pt x="19442" y="18124"/>
                </a:lnTo>
                <a:lnTo>
                  <a:pt x="19752" y="18612"/>
                </a:lnTo>
                <a:lnTo>
                  <a:pt x="20176" y="18990"/>
                </a:lnTo>
                <a:lnTo>
                  <a:pt x="20634" y="19298"/>
                </a:lnTo>
                <a:lnTo>
                  <a:pt x="21026" y="19855"/>
                </a:lnTo>
                <a:lnTo>
                  <a:pt x="21094" y="20462"/>
                </a:lnTo>
                <a:lnTo>
                  <a:pt x="20926" y="20751"/>
                </a:lnTo>
                <a:lnTo>
                  <a:pt x="21042" y="21269"/>
                </a:lnTo>
                <a:lnTo>
                  <a:pt x="21347" y="21519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pSp>
        <p:nvGrpSpPr>
          <p:cNvPr id="264" name="Group 264"/>
          <p:cNvGrpSpPr/>
          <p:nvPr/>
        </p:nvGrpSpPr>
        <p:grpSpPr>
          <a:xfrm>
            <a:off x="2771208" y="4410614"/>
            <a:ext cx="1074897" cy="529677"/>
            <a:chOff x="-3" y="0"/>
            <a:chExt cx="1074895" cy="529675"/>
          </a:xfrm>
        </p:grpSpPr>
        <p:sp>
          <p:nvSpPr>
            <p:cNvPr id="262" name="Shape 262"/>
            <p:cNvSpPr/>
            <p:nvPr/>
          </p:nvSpPr>
          <p:spPr>
            <a:xfrm>
              <a:off x="-4" y="225376"/>
              <a:ext cx="304297" cy="304300"/>
            </a:xfrm>
            <a:prstGeom prst="ellipse">
              <a:avLst/>
            </a:prstGeom>
            <a:noFill/>
            <a:ln w="254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3" name="Shape 263"/>
            <p:cNvSpPr/>
            <p:nvPr/>
          </p:nvSpPr>
          <p:spPr>
            <a:xfrm>
              <a:off x="222967" y="0"/>
              <a:ext cx="851926" cy="313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>
                <a:defRPr sz="1800">
                  <a:uFillTx/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>
                  <a:uFill>
                    <a:solidFill>
                      <a:srgbClr val="000000"/>
                    </a:solidFill>
                  </a:uFill>
                </a:rPr>
                <a:t>O</a:t>
              </a:r>
              <a:r>
                <a:rPr sz="1300">
                  <a:uFill>
                    <a:solidFill>
                      <a:srgbClr val="000000"/>
                    </a:solidFill>
                  </a:uFill>
                </a:rPr>
                <a:t>b</a:t>
              </a:r>
              <a:r>
                <a:rPr b="1" sz="1300">
                  <a:uFill>
                    <a:solidFill>
                      <a:srgbClr val="000000"/>
                    </a:solidFill>
                  </a:uFill>
                </a:rPr>
                <a:t> </a:t>
              </a:r>
              <a:r>
                <a:rPr sz="1600">
                  <a:uFill>
                    <a:solidFill>
                      <a:srgbClr val="000000"/>
                    </a:solidFill>
                  </a:uFill>
                </a:rPr>
                <a:t>1230</a:t>
              </a:r>
            </a:p>
          </p:txBody>
        </p:sp>
      </p:grpSp>
      <p:grpSp>
        <p:nvGrpSpPr>
          <p:cNvPr id="269" name="Group 269"/>
          <p:cNvGrpSpPr/>
          <p:nvPr/>
        </p:nvGrpSpPr>
        <p:grpSpPr>
          <a:xfrm>
            <a:off x="1985499" y="3916282"/>
            <a:ext cx="7244740" cy="2959950"/>
            <a:chOff x="0" y="0"/>
            <a:chExt cx="7244739" cy="2959949"/>
          </a:xfrm>
        </p:grpSpPr>
        <p:sp>
          <p:nvSpPr>
            <p:cNvPr id="265" name="Shape 265"/>
            <p:cNvSpPr/>
            <p:nvPr/>
          </p:nvSpPr>
          <p:spPr>
            <a:xfrm>
              <a:off x="0" y="833517"/>
              <a:ext cx="5775084" cy="1"/>
            </a:xfrm>
            <a:prstGeom prst="line">
              <a:avLst/>
            </a:prstGeom>
            <a:noFill/>
            <a:ln w="12700" cap="flat">
              <a:solidFill>
                <a:srgbClr val="A7A7A7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66" name="Shape 266"/>
            <p:cNvSpPr/>
            <p:nvPr/>
          </p:nvSpPr>
          <p:spPr>
            <a:xfrm flipH="1">
              <a:off x="948266" y="0"/>
              <a:ext cx="1" cy="2959950"/>
            </a:xfrm>
            <a:prstGeom prst="line">
              <a:avLst/>
            </a:prstGeom>
            <a:noFill/>
            <a:ln w="12700" cap="flat">
              <a:solidFill>
                <a:srgbClr val="A7A7A7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67" name="Shape 267"/>
            <p:cNvSpPr/>
            <p:nvPr/>
          </p:nvSpPr>
          <p:spPr>
            <a:xfrm>
              <a:off x="6289804" y="1232298"/>
              <a:ext cx="917955" cy="294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2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48° 45,3’ N</a:t>
              </a:r>
            </a:p>
          </p:txBody>
        </p:sp>
        <p:sp>
          <p:nvSpPr>
            <p:cNvPr id="268" name="Shape 268"/>
            <p:cNvSpPr/>
            <p:nvPr/>
          </p:nvSpPr>
          <p:spPr>
            <a:xfrm rot="21589660">
              <a:off x="6207929" y="1438339"/>
              <a:ext cx="1036370" cy="294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2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002° 07,6’ W</a:t>
              </a:r>
            </a:p>
          </p:txBody>
        </p:sp>
      </p:grpSp>
      <p:sp>
        <p:nvSpPr>
          <p:cNvPr id="270" name="Shape 270"/>
          <p:cNvSpPr/>
          <p:nvPr/>
        </p:nvSpPr>
        <p:spPr>
          <a:xfrm>
            <a:off x="4600770" y="3988648"/>
            <a:ext cx="2658744" cy="1526539"/>
          </a:xfrm>
          <a:prstGeom prst="rect">
            <a:avLst/>
          </a:prstGeom>
          <a:solidFill>
            <a:srgbClr val="FFFFFF"/>
          </a:solidFill>
          <a:ln w="12700">
            <a:solidFill>
              <a:srgbClr val="535353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000"/>
            </a:pPr>
            <a:r>
              <a:t>3.Berechnen der Kartentiefe unserer Lotung:</a:t>
            </a:r>
            <a:br/>
            <a:br/>
            <a:r>
              <a:t>Lotung: 9,30 m</a:t>
            </a:r>
          </a:p>
          <a:p>
            <a:pPr>
              <a:defRPr sz="1000"/>
            </a:pPr>
            <a:r>
              <a:t>Gebertiefe: +0,70 m</a:t>
            </a:r>
          </a:p>
          <a:p>
            <a:pPr>
              <a:defRPr sz="1000"/>
            </a:pPr>
            <a:r>
              <a:t>Gezeitenhöhe: - 5,00 m</a:t>
            </a:r>
          </a:p>
          <a:p>
            <a:pPr>
              <a:defRPr sz="1000"/>
            </a:pPr>
            <a:br/>
            <a:r>
              <a:t>=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Kartentiefe: 5,00 m</a:t>
            </a:r>
            <a:br/>
          </a:p>
        </p:txBody>
      </p:sp>
      <p:sp>
        <p:nvSpPr>
          <p:cNvPr id="271" name="Shape 271"/>
          <p:cNvSpPr/>
          <p:nvPr/>
        </p:nvSpPr>
        <p:spPr>
          <a:xfrm>
            <a:off x="8258370" y="4928447"/>
            <a:ext cx="613625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solidFill>
                  <a:srgbClr val="FF26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>
              <a:defRPr sz="1200"/>
            </a:pPr>
            <a:r>
              <a:rPr sz="1100"/>
              <a:t>Lösung: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7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32" presetID="23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Class="entr" nodeType="afterEffect" presetSubtype="16" presetID="23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Class="entr" nodeType="afterEffect" presetSubtype="16" presetID="23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Class="entr" nodeType="afterEffect" presetSubtype="0" presetID="1" grpId="9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1" grpId="11"/>
      <p:bldP build="whole" bldLvl="1" animBg="1" rev="0" advAuto="0" spid="259" grpId="3"/>
      <p:bldP build="whole" bldLvl="1" animBg="1" rev="0" advAuto="0" spid="260" grpId="5"/>
      <p:bldP build="whole" bldLvl="1" animBg="1" rev="0" advAuto="0" spid="270" grpId="7"/>
      <p:bldP build="whole" bldLvl="1" animBg="1" rev="0" advAuto="0" spid="264" grpId="9"/>
      <p:bldP build="whole" bldLvl="1" animBg="1" rev="0" advAuto="0" spid="251" grpId="6"/>
      <p:bldP build="whole" bldLvl="1" animBg="1" rev="0" advAuto="0" spid="269" grpId="10"/>
      <p:bldP build="whole" bldLvl="1" animBg="1" rev="0" advAuto="0" spid="255" grpId="4"/>
      <p:bldP build="whole" bldLvl="1" animBg="1" rev="0" advAuto="0" spid="248" grpId="2"/>
      <p:bldP build="whole" bldLvl="1" animBg="1" rev="0" advAuto="0" spid="254" grpId="1"/>
      <p:bldP build="whole" bldLvl="1" animBg="1" rev="0" advAuto="0" spid="261" grpId="8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