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lvl1pPr>
      <a:defRPr sz="2400">
        <a:uFill>
          <a:solidFill/>
        </a:uFill>
        <a:latin typeface="+mj-lt"/>
        <a:ea typeface="+mj-ea"/>
        <a:cs typeface="+mj-cs"/>
        <a:sym typeface="Avenir Roman"/>
      </a:defRPr>
    </a:lvl1pPr>
    <a:lvl2pPr>
      <a:defRPr sz="2400">
        <a:uFill>
          <a:solidFill/>
        </a:uFill>
        <a:latin typeface="+mj-lt"/>
        <a:ea typeface="+mj-ea"/>
        <a:cs typeface="+mj-cs"/>
        <a:sym typeface="Avenir Roman"/>
      </a:defRPr>
    </a:lvl2pPr>
    <a:lvl3pPr>
      <a:defRPr sz="2400">
        <a:uFill>
          <a:solidFill/>
        </a:uFill>
        <a:latin typeface="+mj-lt"/>
        <a:ea typeface="+mj-ea"/>
        <a:cs typeface="+mj-cs"/>
        <a:sym typeface="Avenir Roman"/>
      </a:defRPr>
    </a:lvl3pPr>
    <a:lvl4pPr>
      <a:defRPr sz="2400">
        <a:uFill>
          <a:solidFill/>
        </a:uFill>
        <a:latin typeface="+mj-lt"/>
        <a:ea typeface="+mj-ea"/>
        <a:cs typeface="+mj-cs"/>
        <a:sym typeface="Avenir Roman"/>
      </a:defRPr>
    </a:lvl4pPr>
    <a:lvl5pPr>
      <a:defRPr sz="2400">
        <a:uFill>
          <a:solidFill/>
        </a:uFill>
        <a:latin typeface="+mj-lt"/>
        <a:ea typeface="+mj-ea"/>
        <a:cs typeface="+mj-cs"/>
        <a:sym typeface="Avenir Roman"/>
      </a:defRPr>
    </a:lvl5pPr>
    <a:lvl6pPr>
      <a:defRPr sz="2400">
        <a:uFill>
          <a:solidFill/>
        </a:uFill>
        <a:latin typeface="+mj-lt"/>
        <a:ea typeface="+mj-ea"/>
        <a:cs typeface="+mj-cs"/>
        <a:sym typeface="Avenir Roman"/>
      </a:defRPr>
    </a:lvl6pPr>
    <a:lvl7pPr>
      <a:defRPr sz="2400">
        <a:uFill>
          <a:solidFill/>
        </a:uFill>
        <a:latin typeface="+mj-lt"/>
        <a:ea typeface="+mj-ea"/>
        <a:cs typeface="+mj-cs"/>
        <a:sym typeface="Avenir Roman"/>
      </a:defRPr>
    </a:lvl7pPr>
    <a:lvl8pPr>
      <a:defRPr sz="2400">
        <a:uFill>
          <a:solidFill/>
        </a:uFill>
        <a:latin typeface="+mj-lt"/>
        <a:ea typeface="+mj-ea"/>
        <a:cs typeface="+mj-cs"/>
        <a:sym typeface="Avenir Roman"/>
      </a:defRPr>
    </a:lvl8pPr>
    <a:lvl9pPr>
      <a:defRPr sz="2400">
        <a:uFill>
          <a:solidFill/>
        </a:uFill>
        <a:latin typeface="+mj-lt"/>
        <a:ea typeface="+mj-ea"/>
        <a:cs typeface="+mj-cs"/>
        <a:sym typeface="Avenir Roman"/>
      </a:defRPr>
    </a:lvl9pPr>
  </p:defaultTextStyle>
  <p:modifyVerifier cryptProviderType="rsaFull" cryptAlgorithmClass="hash" cryptAlgorithmType="typeAny" cryptAlgorithmSid="4" spinCount="100000" saltData="LHDF1XZT5Qj+/fdx1Eqfnw==" hashData="AM2MJ1wAeDnesCrkEeacSIRx3r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 snapToGrid="0">
      <p:cViewPr>
        <p:scale>
          <a:sx n="106" d="100"/>
          <a:sy n="106" d="100"/>
        </p:scale>
        <p:origin x="-792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egelrevier.ch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5575" y="6337299"/>
            <a:ext cx="9559925" cy="6207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defRPr>
            </a:lvl1pPr>
            <a:lvl2pPr marL="0" indent="0" algn="ctr">
              <a:spcBef>
                <a:spcPts val="600"/>
              </a:spcBef>
              <a:buSzTx/>
              <a:buNone/>
              <a:def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defRPr>
            </a:lvl2pPr>
            <a:lvl3pPr marL="0" indent="0" algn="ctr">
              <a:spcBef>
                <a:spcPts val="600"/>
              </a:spcBef>
              <a:buSzTx/>
              <a:buNone/>
              <a:def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defRPr>
            </a:lvl3pPr>
            <a:lvl4pPr marL="0" indent="0" algn="ctr">
              <a:spcBef>
                <a:spcPts val="600"/>
              </a:spcBef>
              <a:buSzTx/>
              <a:buNone/>
              <a:def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defRPr>
            </a:lvl4pPr>
            <a:lvl5pPr marL="0" indent="0" algn="ctr">
              <a:spcBef>
                <a:spcPts val="600"/>
              </a:spcBef>
              <a:buSzTx/>
              <a:buNone/>
              <a:def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Textebene 5</a:t>
            </a:r>
          </a:p>
        </p:txBody>
      </p:sp>
      <p:pic>
        <p:nvPicPr>
          <p:cNvPr id="9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8622" y="141287"/>
            <a:ext cx="875278" cy="91386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1058662" y="230136"/>
            <a:ext cx="7005640" cy="736305"/>
          </a:xfrm>
          <a:prstGeom prst="rect">
            <a:avLst/>
          </a:prstGeom>
          <a:gradFill>
            <a:gsLst>
              <a:gs pos="0">
                <a:srgbClr val="70ABD8"/>
              </a:gs>
              <a:gs pos="100000">
                <a:srgbClr val="FEF9FF"/>
              </a:gs>
            </a:gsLst>
            <a:lin ang="11595198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" name="image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08950" y="141287"/>
            <a:ext cx="1672627" cy="914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134467" y="230136"/>
            <a:ext cx="6928013" cy="736305"/>
          </a:xfrm>
          <a:prstGeom prst="rect">
            <a:avLst/>
          </a:prstGeom>
          <a:gradFill>
            <a:gsLst>
              <a:gs pos="0">
                <a:srgbClr val="70ABD8"/>
              </a:gs>
              <a:gs pos="100000">
                <a:srgbClr val="FEF9FF"/>
              </a:gs>
            </a:gsLst>
            <a:lin ang="11595198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8622" y="141287"/>
            <a:ext cx="875278" cy="91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82929" y="141287"/>
            <a:ext cx="1570966" cy="85845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feld 4"/>
          <p:cNvSpPr txBox="1"/>
          <p:nvPr userDrawn="1"/>
        </p:nvSpPr>
        <p:spPr>
          <a:xfrm>
            <a:off x="923365" y="717177"/>
            <a:ext cx="107176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j-ea"/>
                <a:cs typeface="+mj-cs"/>
                <a:sym typeface="Avenir Roman"/>
                <a:hlinkClick r:id="rId4"/>
              </a:rPr>
              <a:t>Segelrevier.ch</a:t>
            </a:r>
            <a:endParaRPr kumimoji="0" lang="de-CH" sz="1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333130" y="6270833"/>
            <a:ext cx="24647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</a:rPr>
              <a:t>Gezeitenaufgabe CCS-Aufgabenkatalog 2014 </a:t>
            </a:r>
            <a:b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</a:rPr>
            </a:br>
            <a: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</a:rPr>
              <a:t>Präsentation: Uwe Bechmann – </a:t>
            </a:r>
            <a: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  <a:hlinkClick r:id="rId4"/>
              </a:rPr>
              <a:t>www.segelrevier.ch</a:t>
            </a:r>
            <a: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</a:rPr>
              <a:t/>
            </a:r>
            <a:b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</a:rPr>
            </a:br>
            <a:r>
              <a:rPr kumimoji="0" lang="de-C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venir Roman"/>
              </a:rPr>
              <a:t>Hochseeschein-Kurs HOZ: Frühling 2014</a:t>
            </a:r>
            <a:endParaRPr kumimoji="0" lang="de-CH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venir Roman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38622" y="141287"/>
            <a:ext cx="875278" cy="91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79598" y="230186"/>
            <a:ext cx="8616654" cy="7363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079598" y="230136"/>
            <a:ext cx="7005639" cy="736305"/>
          </a:xfrm>
          <a:prstGeom prst="rect">
            <a:avLst/>
          </a:prstGeom>
          <a:gradFill>
            <a:gsLst>
              <a:gs pos="0">
                <a:srgbClr val="70ABD8"/>
              </a:gs>
              <a:gs pos="100000">
                <a:srgbClr val="FEF9FF"/>
              </a:gs>
            </a:gsLst>
            <a:lin ang="11595198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" name="image3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50820" y="153242"/>
            <a:ext cx="1523531" cy="8325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52475" y="1570036"/>
            <a:ext cx="8401050" cy="5300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1pPr>
      <a:lvl2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2pPr>
      <a:lvl3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3pPr>
      <a:lvl4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4pPr>
      <a:lvl5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5pPr>
      <a:lvl6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6pPr>
      <a:lvl7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7pPr>
      <a:lvl8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8pPr>
      <a:lvl9pPr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Char char="•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1pPr>
      <a:lvl2pPr marL="838200" indent="-381000">
        <a:spcBef>
          <a:spcPts val="500"/>
        </a:spcBef>
        <a:buSzPct val="100000"/>
        <a:buChar char="–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2pPr>
      <a:lvl3pPr marL="1219200" indent="-304800">
        <a:spcBef>
          <a:spcPts val="500"/>
        </a:spcBef>
        <a:buSzPct val="100000"/>
        <a:buChar char="•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Char char="–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4pPr>
      <a:lvl5pPr marL="2133600" indent="-304800">
        <a:spcBef>
          <a:spcPts val="500"/>
        </a:spcBef>
        <a:buSzPct val="100000"/>
        <a:buChar char="»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5pPr>
      <a:lvl6pPr marL="2590800" indent="-304800">
        <a:spcBef>
          <a:spcPts val="500"/>
        </a:spcBef>
        <a:buSzPct val="100000"/>
        <a:buChar char="•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6pPr>
      <a:lvl7pPr marL="3048000" indent="-304800">
        <a:spcBef>
          <a:spcPts val="500"/>
        </a:spcBef>
        <a:buSzPct val="100000"/>
        <a:buChar char="•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7pPr>
      <a:lvl8pPr marL="3505200" indent="-304800">
        <a:spcBef>
          <a:spcPts val="500"/>
        </a:spcBef>
        <a:buSzPct val="100000"/>
        <a:buChar char="•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8pPr>
      <a:lvl9pPr marL="3962400" indent="-304800">
        <a:spcBef>
          <a:spcPts val="500"/>
        </a:spcBef>
        <a:buSzPct val="100000"/>
        <a:buChar char="•"/>
        <a:defRPr sz="2400">
          <a:uFill>
            <a:solidFill/>
          </a:uFill>
          <a:latin typeface="Arial Bold"/>
          <a:ea typeface="Arial Bold"/>
          <a:cs typeface="Arial Bold"/>
          <a:sym typeface="Arial Bold"/>
        </a:defRPr>
      </a:lvl9pPr>
    </p:bodyStyle>
    <p:otherStyle>
      <a:lvl1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911786" y="1387007"/>
            <a:ext cx="8280400" cy="417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dirty="0">
                <a:latin typeface="Arial"/>
                <a:ea typeface="Arial"/>
                <a:cs typeface="Arial"/>
                <a:sym typeface="Arial"/>
              </a:rPr>
            </a:b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Am 31.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Juli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2011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wollen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wir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vor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Sark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(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Maseline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Pier) um 1800h (UT +1)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ankern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und die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Nacht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verbringen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.</a:t>
            </a:r>
            <a:b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Der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Tiefgang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unseres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Schiffes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beträgt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1,7 m. Die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vorgesehene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Sicherheitsmarge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beträgt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1,0 m.</a:t>
            </a:r>
            <a:b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/>
            </a:r>
            <a:b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Wie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gross muss die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Wassertiefe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im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Augenblick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des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Ankerns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sein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damit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wir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bei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Niedrigwasser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genug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Wasser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unter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dem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Kiel </a:t>
            </a:r>
            <a:r>
              <a:rPr sz="2400" dirty="0" err="1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haben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?“</a:t>
            </a:r>
            <a:endParaRPr dirty="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uFillTx/>
              </a:defRPr>
            </a:pPr>
            <a:endParaRPr dirty="0"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>
                <a:uFillTx/>
              </a:defRPr>
            </a:pP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nutzen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zur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Berechnung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Übungsunterlagen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des CCS </a:t>
            </a:r>
            <a:b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und das </a:t>
            </a: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Verfahren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nach</a:t>
            </a:r>
            <a:r>
              <a:rPr sz="24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ATT / Reeds! </a:t>
            </a:r>
            <a:r>
              <a:rPr sz="24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80792" y="404664"/>
            <a:ext cx="345638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+mj-ea"/>
                <a:cs typeface="+mj-cs"/>
                <a:sym typeface="Avenir Roman"/>
              </a:rPr>
              <a:t>Gezeitenaufgabe</a:t>
            </a:r>
            <a:r>
              <a:rPr kumimoji="0" lang="de-CH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+mj-ea"/>
                <a:cs typeface="+mj-cs"/>
                <a:sym typeface="Avenir Roman"/>
              </a:rPr>
              <a:t> Typ 4</a:t>
            </a:r>
            <a:endParaRPr kumimoji="0" lang="de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+mj-ea"/>
              <a:cs typeface="+mj-cs"/>
              <a:sym typeface="Avenir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4092" y="2958675"/>
            <a:ext cx="4492566" cy="233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8965" y="2336642"/>
            <a:ext cx="4679953" cy="381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767820" y="1285344"/>
            <a:ext cx="8401051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7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Höhendifferenz für das LW vor dem Ankern.</a:t>
            </a:r>
          </a:p>
        </p:txBody>
      </p:sp>
      <p:sp>
        <p:nvSpPr>
          <p:cNvPr id="397" name="Shape 397"/>
          <p:cNvSpPr/>
          <p:nvPr/>
        </p:nvSpPr>
        <p:spPr>
          <a:xfrm>
            <a:off x="403225" y="1786477"/>
            <a:ext cx="3918943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LW St. Helier:     1.5 m    LW Sark: ________</a:t>
            </a:r>
          </a:p>
        </p:txBody>
      </p:sp>
      <p:sp>
        <p:nvSpPr>
          <p:cNvPr id="398" name="Shape 398"/>
          <p:cNvSpPr/>
          <p:nvPr/>
        </p:nvSpPr>
        <p:spPr>
          <a:xfrm>
            <a:off x="3817830" y="4145596"/>
            <a:ext cx="431802" cy="215902"/>
          </a:xfrm>
          <a:prstGeom prst="rect">
            <a:avLst/>
          </a:prstGeom>
          <a:ln w="1905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1820852" y="1783874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308504" y="4667365"/>
            <a:ext cx="4511676" cy="179274"/>
          </a:xfrm>
          <a:prstGeom prst="rect">
            <a:avLst/>
          </a:prstGeom>
          <a:solidFill>
            <a:srgbClr val="FF2600">
              <a:alpha val="1567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4363930" y="4132896"/>
            <a:ext cx="431802" cy="215902"/>
          </a:xfrm>
          <a:prstGeom prst="rect">
            <a:avLst/>
          </a:prstGeom>
          <a:ln w="19050">
            <a:solidFill>
              <a:srgbClr val="0433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4956221" y="4608030"/>
            <a:ext cx="494507" cy="241625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7781696" y="3421995"/>
            <a:ext cx="494508" cy="241625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4297679" y="4655079"/>
            <a:ext cx="482900" cy="200953"/>
          </a:xfrm>
          <a:prstGeom prst="rect">
            <a:avLst/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3754119" y="4640686"/>
            <a:ext cx="465073" cy="212346"/>
          </a:xfrm>
          <a:prstGeom prst="rect">
            <a:avLst/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101373" y="5197360"/>
            <a:ext cx="494509" cy="241624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8241661" y="5204888"/>
            <a:ext cx="494508" cy="241624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605429" y="1754198"/>
            <a:ext cx="599977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-0.3 m</a:t>
            </a:r>
          </a:p>
        </p:txBody>
      </p:sp>
      <p:sp>
        <p:nvSpPr>
          <p:cNvPr id="409" name="Shape 409"/>
          <p:cNvSpPr/>
          <p:nvPr/>
        </p:nvSpPr>
        <p:spPr>
          <a:xfrm>
            <a:off x="8605657" y="5036568"/>
            <a:ext cx="2" cy="218160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425" name="Group 425"/>
          <p:cNvGrpSpPr/>
          <p:nvPr/>
        </p:nvGrpSpPr>
        <p:grpSpPr>
          <a:xfrm>
            <a:off x="4936390" y="3218084"/>
            <a:ext cx="3938830" cy="2191717"/>
            <a:chOff x="0" y="0"/>
            <a:chExt cx="3938829" cy="2191715"/>
          </a:xfrm>
        </p:grpSpPr>
        <p:sp>
          <p:nvSpPr>
            <p:cNvPr id="410" name="Shape 410"/>
            <p:cNvSpPr/>
            <p:nvPr/>
          </p:nvSpPr>
          <p:spPr>
            <a:xfrm>
              <a:off x="0" y="1343661"/>
              <a:ext cx="580575" cy="301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4.0 m</a:t>
              </a:r>
            </a:p>
          </p:txBody>
        </p:sp>
        <p:sp>
          <p:nvSpPr>
            <p:cNvPr id="411" name="Shape 411"/>
            <p:cNvSpPr/>
            <p:nvPr/>
          </p:nvSpPr>
          <p:spPr>
            <a:xfrm>
              <a:off x="111759" y="1973580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 dirty="0">
                  <a:uFill>
                    <a:solidFill/>
                  </a:uFill>
                </a:rPr>
                <a:t>- 0.6 m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1137920" y="927099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3.0 m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2306321" y="469900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2.0 m</a:t>
              </a:r>
            </a:p>
          </p:txBody>
        </p:sp>
        <p:sp>
          <p:nvSpPr>
            <p:cNvPr id="414" name="Shape 414"/>
            <p:cNvSpPr/>
            <p:nvPr/>
          </p:nvSpPr>
          <p:spPr>
            <a:xfrm>
              <a:off x="3326555" y="0"/>
              <a:ext cx="489137" cy="20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1.0 m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1441769" y="1111327"/>
              <a:ext cx="102368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370734" y="1564294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2521267" y="658360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3596535" y="201159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182793" y="1973580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- 0.5 m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2232661" y="1969347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- 0.4 m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3333328" y="1982047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- 0.3 m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460401" y="1776150"/>
              <a:ext cx="2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539902" y="1801550"/>
              <a:ext cx="2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598235" y="1801550"/>
              <a:ext cx="1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426" name="Shape 426"/>
          <p:cNvSpPr/>
          <p:nvPr/>
        </p:nvSpPr>
        <p:spPr>
          <a:xfrm>
            <a:off x="7894642" y="3446684"/>
            <a:ext cx="330325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000">
                <a:uFill>
                  <a:solidFill/>
                </a:uFill>
              </a:rPr>
              <a:t>1.4 m</a:t>
            </a:r>
          </a:p>
        </p:txBody>
      </p:sp>
      <p:sp>
        <p:nvSpPr>
          <p:cNvPr id="427" name="Shape 427"/>
          <p:cNvSpPr/>
          <p:nvPr/>
        </p:nvSpPr>
        <p:spPr>
          <a:xfrm>
            <a:off x="8118058" y="3605511"/>
            <a:ext cx="102369" cy="209884"/>
          </a:xfrm>
          <a:prstGeom prst="line">
            <a:avLst/>
          </a:prstGeom>
          <a:ln w="25400">
            <a:solidFill>
              <a:srgbClr val="FF2600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956004" y="2995660"/>
            <a:ext cx="813148" cy="2574547"/>
          </a:xfrm>
          <a:prstGeom prst="line">
            <a:avLst/>
          </a:prstGeom>
          <a:ln w="25400">
            <a:solidFill>
              <a:srgbClr val="0433FF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7820751" y="2987410"/>
            <a:ext cx="806899" cy="2561152"/>
          </a:xfrm>
          <a:prstGeom prst="line">
            <a:avLst/>
          </a:prstGeom>
          <a:ln w="12700">
            <a:solidFill>
              <a:srgbClr val="FF2600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8003635" y="4937707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 rot="16198374">
            <a:off x="7631324" y="992956"/>
            <a:ext cx="1448993" cy="2691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6" y="0"/>
                </a:moveTo>
                <a:cubicBezTo>
                  <a:pt x="6103" y="0"/>
                  <a:pt x="5680" y="228"/>
                  <a:pt x="5680" y="510"/>
                </a:cubicBezTo>
                <a:lnTo>
                  <a:pt x="5680" y="6119"/>
                </a:lnTo>
                <a:lnTo>
                  <a:pt x="0" y="7648"/>
                </a:lnTo>
                <a:lnTo>
                  <a:pt x="5680" y="9177"/>
                </a:lnTo>
                <a:lnTo>
                  <a:pt x="5680" y="21090"/>
                </a:lnTo>
                <a:cubicBezTo>
                  <a:pt x="5680" y="21372"/>
                  <a:pt x="6103" y="21600"/>
                  <a:pt x="6626" y="21600"/>
                </a:cubicBezTo>
                <a:lnTo>
                  <a:pt x="20653" y="21600"/>
                </a:lnTo>
                <a:cubicBezTo>
                  <a:pt x="21176" y="21600"/>
                  <a:pt x="21600" y="21372"/>
                  <a:pt x="21600" y="21090"/>
                </a:cubicBezTo>
                <a:lnTo>
                  <a:pt x="21600" y="510"/>
                </a:lnTo>
                <a:cubicBezTo>
                  <a:pt x="21600" y="228"/>
                  <a:pt x="21176" y="0"/>
                  <a:pt x="20653" y="0"/>
                </a:cubicBezTo>
                <a:lnTo>
                  <a:pt x="662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7059831" y="1673765"/>
            <a:ext cx="2593041" cy="99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Wertepaare aus der Tabelle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entnehmen, eintragen und 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Parallel zum akt. LW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verschieben…</a:t>
            </a:r>
          </a:p>
        </p:txBody>
      </p:sp>
      <p:grpSp>
        <p:nvGrpSpPr>
          <p:cNvPr id="435" name="Group 435"/>
          <p:cNvGrpSpPr/>
          <p:nvPr/>
        </p:nvGrpSpPr>
        <p:grpSpPr>
          <a:xfrm>
            <a:off x="7296670" y="5013882"/>
            <a:ext cx="2137302" cy="1347536"/>
            <a:chOff x="0" y="0"/>
            <a:chExt cx="2137301" cy="1347534"/>
          </a:xfrm>
        </p:grpSpPr>
        <p:sp>
          <p:nvSpPr>
            <p:cNvPr id="433" name="Shape 433"/>
            <p:cNvSpPr/>
            <p:nvPr/>
          </p:nvSpPr>
          <p:spPr>
            <a:xfrm rot="5375995">
              <a:off x="402295" y="-390257"/>
              <a:ext cx="1332709" cy="212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cubicBezTo>
                    <a:pt x="6636" y="0"/>
                    <a:pt x="6175" y="289"/>
                    <a:pt x="6175" y="645"/>
                  </a:cubicBezTo>
                  <a:lnTo>
                    <a:pt x="6175" y="7734"/>
                  </a:lnTo>
                  <a:lnTo>
                    <a:pt x="0" y="9668"/>
                  </a:lnTo>
                  <a:lnTo>
                    <a:pt x="6175" y="11602"/>
                  </a:lnTo>
                  <a:lnTo>
                    <a:pt x="6175" y="20955"/>
                  </a:lnTo>
                  <a:cubicBezTo>
                    <a:pt x="6175" y="21311"/>
                    <a:pt x="6636" y="21600"/>
                    <a:pt x="7204" y="21600"/>
                  </a:cubicBezTo>
                  <a:lnTo>
                    <a:pt x="20571" y="21600"/>
                  </a:lnTo>
                  <a:cubicBezTo>
                    <a:pt x="21139" y="21600"/>
                    <a:pt x="21600" y="21311"/>
                    <a:pt x="21600" y="20955"/>
                  </a:cubicBezTo>
                  <a:lnTo>
                    <a:pt x="21600" y="645"/>
                  </a:lnTo>
                  <a:cubicBezTo>
                    <a:pt x="21600" y="289"/>
                    <a:pt x="21139" y="0"/>
                    <a:pt x="20571" y="0"/>
                  </a:cubicBez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06057" y="482581"/>
              <a:ext cx="1832332" cy="770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Wert für aktuelle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LW-Höhendifferenz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ablesen.</a:t>
              </a:r>
            </a:p>
          </p:txBody>
        </p:sp>
      </p:grpSp>
      <p:sp>
        <p:nvSpPr>
          <p:cNvPr id="44" name="Textplatzhalter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1" animBg="1" advAuto="0"/>
      <p:bldP spid="397" grpId="3" animBg="1" advAuto="0"/>
      <p:bldP spid="398" grpId="5" animBg="1" advAuto="0"/>
      <p:bldP spid="399" grpId="4" animBg="1" advAuto="0"/>
      <p:bldP spid="400" grpId="2" animBg="1" advAuto="0"/>
      <p:bldP spid="401" grpId="6" animBg="1" advAuto="0"/>
      <p:bldP spid="402" grpId="9" animBg="1" advAuto="0"/>
      <p:bldP spid="403" grpId="12" animBg="1" advAuto="0"/>
      <p:bldP spid="404" grpId="15" animBg="1" advAuto="0"/>
      <p:bldP spid="405" grpId="13" animBg="1" advAuto="0"/>
      <p:bldP spid="406" grpId="14" animBg="1" advAuto="0"/>
      <p:bldP spid="407" grpId="16" animBg="1" advAuto="0"/>
      <p:bldP spid="408" grpId="23" animBg="1" advAuto="0"/>
      <p:bldP spid="409" grpId="8" animBg="1" advAuto="0"/>
      <p:bldP spid="425" grpId="7" animBg="1" advAuto="0"/>
      <p:bldP spid="426" grpId="10" animBg="1" advAuto="0"/>
      <p:bldP spid="427" grpId="11" animBg="1" advAuto="0"/>
      <p:bldP spid="428" grpId="17" animBg="1" advAuto="0"/>
      <p:bldP spid="429" grpId="20" animBg="1" advAuto="0"/>
      <p:bldP spid="430" grpId="22" animBg="1" advAuto="0"/>
      <p:bldP spid="431" grpId="18" animBg="1" advAuto="0"/>
      <p:bldP spid="432" grpId="19" animBg="1" advAuto="0"/>
      <p:bldP spid="435" grpId="2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image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4092" y="2958675"/>
            <a:ext cx="4492566" cy="233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8965" y="2336642"/>
            <a:ext cx="4679953" cy="381349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/>
        </p:nvSpPr>
        <p:spPr>
          <a:xfrm>
            <a:off x="767820" y="1285344"/>
            <a:ext cx="8401051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7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Höhendifferenz für das HW nach dem Ankern.</a:t>
            </a:r>
          </a:p>
        </p:txBody>
      </p:sp>
      <p:sp>
        <p:nvSpPr>
          <p:cNvPr id="440" name="Shape 440"/>
          <p:cNvSpPr/>
          <p:nvPr/>
        </p:nvSpPr>
        <p:spPr>
          <a:xfrm>
            <a:off x="403225" y="1786477"/>
            <a:ext cx="4050507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HW St. Helier:     11.1 m    LW Sark: ________</a:t>
            </a:r>
          </a:p>
        </p:txBody>
      </p:sp>
      <p:sp>
        <p:nvSpPr>
          <p:cNvPr id="441" name="Shape 441"/>
          <p:cNvSpPr/>
          <p:nvPr/>
        </p:nvSpPr>
        <p:spPr>
          <a:xfrm>
            <a:off x="2573230" y="4145596"/>
            <a:ext cx="431802" cy="215902"/>
          </a:xfrm>
          <a:prstGeom prst="rect">
            <a:avLst/>
          </a:prstGeom>
          <a:ln w="1905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918716" y="1760715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308504" y="4667365"/>
            <a:ext cx="4511676" cy="179274"/>
          </a:xfrm>
          <a:prstGeom prst="rect">
            <a:avLst/>
          </a:prstGeom>
          <a:solidFill>
            <a:srgbClr val="FF2600">
              <a:alpha val="1567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3170130" y="4158296"/>
            <a:ext cx="431802" cy="215902"/>
          </a:xfrm>
          <a:prstGeom prst="rect">
            <a:avLst/>
          </a:prstGeom>
          <a:ln w="19050">
            <a:solidFill>
              <a:srgbClr val="0433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8206673" y="3491177"/>
            <a:ext cx="494507" cy="241625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4930546" y="4566862"/>
            <a:ext cx="494508" cy="241625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3154678" y="4674129"/>
            <a:ext cx="482900" cy="200953"/>
          </a:xfrm>
          <a:prstGeom prst="rect">
            <a:avLst/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2585720" y="4647036"/>
            <a:ext cx="465073" cy="212346"/>
          </a:xfrm>
          <a:prstGeom prst="rect">
            <a:avLst/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8246116" y="5198481"/>
            <a:ext cx="494509" cy="241624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4980376" y="5195923"/>
            <a:ext cx="494508" cy="241624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3820582" y="1763163"/>
            <a:ext cx="599977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FF2600"/>
                </a:solidFill>
                <a:uFill>
                  <a:solidFill/>
                </a:uFill>
              </a:rPr>
              <a:t>-2.1 m</a:t>
            </a:r>
          </a:p>
        </p:txBody>
      </p:sp>
      <p:sp>
        <p:nvSpPr>
          <p:cNvPr id="452" name="Shape 452"/>
          <p:cNvSpPr/>
          <p:nvPr/>
        </p:nvSpPr>
        <p:spPr>
          <a:xfrm>
            <a:off x="8605657" y="5036568"/>
            <a:ext cx="2" cy="218160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468" name="Group 468"/>
          <p:cNvGrpSpPr/>
          <p:nvPr/>
        </p:nvGrpSpPr>
        <p:grpSpPr>
          <a:xfrm>
            <a:off x="4936390" y="3218084"/>
            <a:ext cx="3938830" cy="2191717"/>
            <a:chOff x="0" y="0"/>
            <a:chExt cx="3938829" cy="2191715"/>
          </a:xfrm>
        </p:grpSpPr>
        <p:sp>
          <p:nvSpPr>
            <p:cNvPr id="453" name="Shape 453"/>
            <p:cNvSpPr/>
            <p:nvPr/>
          </p:nvSpPr>
          <p:spPr>
            <a:xfrm>
              <a:off x="0" y="1343661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8.1 m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111759" y="1973580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- 1.5 m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1137920" y="927099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9.1 m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2306321" y="469900"/>
              <a:ext cx="595084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10.1 m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3326555" y="0"/>
              <a:ext cx="580945" cy="20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11.1 m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1411047" y="1188122"/>
              <a:ext cx="133089" cy="133088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370734" y="1564294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521267" y="658360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3596535" y="201159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1182793" y="1973580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- 1.7 m</a:t>
              </a:r>
            </a:p>
          </p:txBody>
        </p:sp>
        <p:sp>
          <p:nvSpPr>
            <p:cNvPr id="463" name="Shape 463"/>
            <p:cNvSpPr/>
            <p:nvPr/>
          </p:nvSpPr>
          <p:spPr>
            <a:xfrm>
              <a:off x="2232661" y="1969347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- 1.9 m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3333328" y="1982047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- 2.1 m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460401" y="1776150"/>
              <a:ext cx="2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539902" y="1801550"/>
              <a:ext cx="2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2598235" y="1801550"/>
              <a:ext cx="1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469" name="Shape 469"/>
          <p:cNvSpPr/>
          <p:nvPr/>
        </p:nvSpPr>
        <p:spPr>
          <a:xfrm>
            <a:off x="8311603" y="2987195"/>
            <a:ext cx="392131" cy="2622700"/>
          </a:xfrm>
          <a:prstGeom prst="line">
            <a:avLst/>
          </a:prstGeom>
          <a:ln w="25400">
            <a:solidFill>
              <a:srgbClr val="0433FF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8523486" y="2945076"/>
            <a:ext cx="392559" cy="2636063"/>
          </a:xfrm>
          <a:prstGeom prst="line">
            <a:avLst/>
          </a:prstGeom>
          <a:ln w="12700">
            <a:solidFill>
              <a:srgbClr val="FF2600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8460835" y="4912307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72" name="Shape 472"/>
          <p:cNvSpPr/>
          <p:nvPr/>
        </p:nvSpPr>
        <p:spPr>
          <a:xfrm rot="16198374">
            <a:off x="7136885" y="877796"/>
            <a:ext cx="1455740" cy="2691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6" y="0"/>
                </a:moveTo>
                <a:cubicBezTo>
                  <a:pt x="6175" y="0"/>
                  <a:pt x="5753" y="228"/>
                  <a:pt x="5753" y="510"/>
                </a:cubicBezTo>
                <a:lnTo>
                  <a:pt x="5753" y="14544"/>
                </a:lnTo>
                <a:lnTo>
                  <a:pt x="0" y="16073"/>
                </a:lnTo>
                <a:lnTo>
                  <a:pt x="5753" y="17606"/>
                </a:lnTo>
                <a:lnTo>
                  <a:pt x="5753" y="21090"/>
                </a:lnTo>
                <a:cubicBezTo>
                  <a:pt x="5753" y="21372"/>
                  <a:pt x="6175" y="21600"/>
                  <a:pt x="6696" y="21600"/>
                </a:cubicBezTo>
                <a:lnTo>
                  <a:pt x="20658" y="21600"/>
                </a:lnTo>
                <a:cubicBezTo>
                  <a:pt x="21178" y="21600"/>
                  <a:pt x="21600" y="21372"/>
                  <a:pt x="21600" y="21090"/>
                </a:cubicBezTo>
                <a:lnTo>
                  <a:pt x="21600" y="510"/>
                </a:lnTo>
                <a:cubicBezTo>
                  <a:pt x="21600" y="228"/>
                  <a:pt x="21178" y="0"/>
                  <a:pt x="20658" y="0"/>
                </a:cubicBezTo>
                <a:lnTo>
                  <a:pt x="669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6551831" y="1546764"/>
            <a:ext cx="2501603" cy="90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Wertepaare aus der Tabelle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entnehmen, eintragen und 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Parallel zum akt. HW-Wert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hin verschieben…</a:t>
            </a:r>
          </a:p>
        </p:txBody>
      </p:sp>
      <p:grpSp>
        <p:nvGrpSpPr>
          <p:cNvPr id="476" name="Group 476"/>
          <p:cNvGrpSpPr/>
          <p:nvPr/>
        </p:nvGrpSpPr>
        <p:grpSpPr>
          <a:xfrm>
            <a:off x="7673438" y="5068916"/>
            <a:ext cx="2137302" cy="1347536"/>
            <a:chOff x="0" y="0"/>
            <a:chExt cx="2137301" cy="1347534"/>
          </a:xfrm>
        </p:grpSpPr>
        <p:sp>
          <p:nvSpPr>
            <p:cNvPr id="474" name="Shape 474"/>
            <p:cNvSpPr/>
            <p:nvPr/>
          </p:nvSpPr>
          <p:spPr>
            <a:xfrm rot="5375995">
              <a:off x="402295" y="-390257"/>
              <a:ext cx="1332709" cy="212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cubicBezTo>
                    <a:pt x="6636" y="0"/>
                    <a:pt x="6175" y="289"/>
                    <a:pt x="6175" y="645"/>
                  </a:cubicBezTo>
                  <a:lnTo>
                    <a:pt x="6175" y="7734"/>
                  </a:lnTo>
                  <a:lnTo>
                    <a:pt x="0" y="9668"/>
                  </a:lnTo>
                  <a:lnTo>
                    <a:pt x="6175" y="11602"/>
                  </a:lnTo>
                  <a:lnTo>
                    <a:pt x="6175" y="20955"/>
                  </a:lnTo>
                  <a:cubicBezTo>
                    <a:pt x="6175" y="21311"/>
                    <a:pt x="6636" y="21600"/>
                    <a:pt x="7204" y="21600"/>
                  </a:cubicBezTo>
                  <a:lnTo>
                    <a:pt x="20571" y="21600"/>
                  </a:lnTo>
                  <a:cubicBezTo>
                    <a:pt x="21139" y="21600"/>
                    <a:pt x="21600" y="21311"/>
                    <a:pt x="21600" y="20955"/>
                  </a:cubicBezTo>
                  <a:lnTo>
                    <a:pt x="21600" y="645"/>
                  </a:lnTo>
                  <a:cubicBezTo>
                    <a:pt x="21600" y="289"/>
                    <a:pt x="21139" y="0"/>
                    <a:pt x="20571" y="0"/>
                  </a:cubicBez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06057" y="482581"/>
              <a:ext cx="1740894" cy="679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Wert für aktuelle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LW-Höhendifferenz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ablesen.</a:t>
              </a:r>
            </a:p>
          </p:txBody>
        </p:sp>
      </p:grpSp>
      <p:sp>
        <p:nvSpPr>
          <p:cNvPr id="477" name="Shape 477"/>
          <p:cNvSpPr/>
          <p:nvPr/>
        </p:nvSpPr>
        <p:spPr>
          <a:xfrm>
            <a:off x="8888631" y="5153564"/>
            <a:ext cx="536038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-2.2 m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3" presetClass="entr" presetSubtype="16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50"/>
                            </p:stCondLst>
                            <p:childTnLst>
                              <p:par>
                                <p:cTn id="78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50"/>
                            </p:stCondLst>
                            <p:childTnLst>
                              <p:par>
                                <p:cTn id="87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1" animBg="1" advAuto="0"/>
      <p:bldP spid="440" grpId="3" animBg="1" advAuto="0"/>
      <p:bldP spid="441" grpId="5" animBg="1" advAuto="0"/>
      <p:bldP spid="442" grpId="4" animBg="1" advAuto="0"/>
      <p:bldP spid="443" grpId="2" animBg="1" advAuto="0"/>
      <p:bldP spid="444" grpId="6" animBg="1" advAuto="0"/>
      <p:bldP spid="445" grpId="10" animBg="1" advAuto="0"/>
      <p:bldP spid="446" grpId="11" animBg="1" advAuto="0"/>
      <p:bldP spid="447" grpId="14" animBg="1" advAuto="0"/>
      <p:bldP spid="448" grpId="12" animBg="1" advAuto="0"/>
      <p:bldP spid="449" grpId="13" animBg="1" advAuto="0"/>
      <p:bldP spid="450" grpId="15" animBg="1" advAuto="0"/>
      <p:bldP spid="451" grpId="22" animBg="1" advAuto="0"/>
      <p:bldP spid="452" grpId="9" animBg="1" advAuto="0"/>
      <p:bldP spid="468" grpId="7" animBg="1" advAuto="0"/>
      <p:bldP spid="469" grpId="16" animBg="1" advAuto="0"/>
      <p:bldP spid="470" grpId="19" animBg="1" advAuto="0"/>
      <p:bldP spid="471" grpId="21" animBg="1" advAuto="0"/>
      <p:bldP spid="472" grpId="17" animBg="1" advAuto="0"/>
      <p:bldP spid="473" grpId="18" animBg="1" advAuto="0"/>
      <p:bldP spid="476" grpId="20" animBg="1" advAuto="0"/>
      <p:bldP spid="477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image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4092" y="2958675"/>
            <a:ext cx="4492566" cy="233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8965" y="2336642"/>
            <a:ext cx="4679953" cy="3813491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/>
        </p:nvSpPr>
        <p:spPr>
          <a:xfrm>
            <a:off x="767820" y="1285344"/>
            <a:ext cx="8401051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7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Höhendifferenz für das LW während dem Ankern.</a:t>
            </a:r>
          </a:p>
        </p:txBody>
      </p:sp>
      <p:sp>
        <p:nvSpPr>
          <p:cNvPr id="482" name="Shape 482"/>
          <p:cNvSpPr/>
          <p:nvPr/>
        </p:nvSpPr>
        <p:spPr>
          <a:xfrm>
            <a:off x="403225" y="1786477"/>
            <a:ext cx="3918943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LW St. Helier:     1.1 m    LW Sark: ________</a:t>
            </a:r>
          </a:p>
        </p:txBody>
      </p:sp>
      <p:sp>
        <p:nvSpPr>
          <p:cNvPr id="483" name="Shape 483"/>
          <p:cNvSpPr/>
          <p:nvPr/>
        </p:nvSpPr>
        <p:spPr>
          <a:xfrm>
            <a:off x="3817830" y="4145596"/>
            <a:ext cx="431802" cy="215902"/>
          </a:xfrm>
          <a:prstGeom prst="rect">
            <a:avLst/>
          </a:prstGeom>
          <a:ln w="1905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820852" y="1783874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308504" y="4667365"/>
            <a:ext cx="4511676" cy="179274"/>
          </a:xfrm>
          <a:prstGeom prst="rect">
            <a:avLst/>
          </a:prstGeom>
          <a:solidFill>
            <a:srgbClr val="FF2600">
              <a:alpha val="1567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363931" y="4150826"/>
            <a:ext cx="431802" cy="215902"/>
          </a:xfrm>
          <a:prstGeom prst="rect">
            <a:avLst/>
          </a:prstGeom>
          <a:ln w="19050">
            <a:solidFill>
              <a:srgbClr val="0433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4929326" y="4545277"/>
            <a:ext cx="494507" cy="241625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7799625" y="3404065"/>
            <a:ext cx="494508" cy="241625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4297679" y="4655079"/>
            <a:ext cx="482900" cy="200953"/>
          </a:xfrm>
          <a:prstGeom prst="rect">
            <a:avLst/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3754119" y="4640686"/>
            <a:ext cx="465073" cy="212346"/>
          </a:xfrm>
          <a:prstGeom prst="rect">
            <a:avLst/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5038620" y="5179431"/>
            <a:ext cx="494509" cy="241624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8232696" y="5195923"/>
            <a:ext cx="494508" cy="241624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3605429" y="1754198"/>
            <a:ext cx="599977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-0.3 m</a:t>
            </a:r>
          </a:p>
        </p:txBody>
      </p:sp>
      <p:sp>
        <p:nvSpPr>
          <p:cNvPr id="494" name="Shape 494"/>
          <p:cNvSpPr/>
          <p:nvPr/>
        </p:nvSpPr>
        <p:spPr>
          <a:xfrm>
            <a:off x="8605657" y="5036568"/>
            <a:ext cx="2" cy="218160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510" name="Group 510"/>
          <p:cNvGrpSpPr/>
          <p:nvPr/>
        </p:nvGrpSpPr>
        <p:grpSpPr>
          <a:xfrm>
            <a:off x="4936390" y="3218084"/>
            <a:ext cx="3938830" cy="2191717"/>
            <a:chOff x="0" y="0"/>
            <a:chExt cx="3938829" cy="2191715"/>
          </a:xfrm>
        </p:grpSpPr>
        <p:sp>
          <p:nvSpPr>
            <p:cNvPr id="495" name="Shape 495"/>
            <p:cNvSpPr/>
            <p:nvPr/>
          </p:nvSpPr>
          <p:spPr>
            <a:xfrm>
              <a:off x="0" y="1343661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4.0 m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111759" y="1973580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- 0.6 m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1137920" y="927099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3.0 m</a:t>
              </a:r>
            </a:p>
          </p:txBody>
        </p:sp>
        <p:sp>
          <p:nvSpPr>
            <p:cNvPr id="498" name="Shape 498"/>
            <p:cNvSpPr/>
            <p:nvPr/>
          </p:nvSpPr>
          <p:spPr>
            <a:xfrm>
              <a:off x="2306321" y="469900"/>
              <a:ext cx="489137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2.0 m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3326555" y="0"/>
              <a:ext cx="489137" cy="20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1.0 m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1441769" y="1111327"/>
              <a:ext cx="102368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370734" y="1564294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2521267" y="658360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596535" y="201159"/>
              <a:ext cx="102369" cy="209884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182793" y="1973580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- 0.5 m</a:t>
              </a:r>
            </a:p>
          </p:txBody>
        </p:sp>
        <p:sp>
          <p:nvSpPr>
            <p:cNvPr id="505" name="Shape 505"/>
            <p:cNvSpPr/>
            <p:nvPr/>
          </p:nvSpPr>
          <p:spPr>
            <a:xfrm>
              <a:off x="2232661" y="1969347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- 0.4 m</a:t>
              </a:r>
            </a:p>
          </p:txBody>
        </p:sp>
        <p:sp>
          <p:nvSpPr>
            <p:cNvPr id="506" name="Shape 506"/>
            <p:cNvSpPr/>
            <p:nvPr/>
          </p:nvSpPr>
          <p:spPr>
            <a:xfrm>
              <a:off x="3333328" y="1982047"/>
              <a:ext cx="605502" cy="20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500">
                  <a:uFill>
                    <a:solidFill/>
                  </a:uFill>
                </a:rPr>
                <a:t>- 0.3 m</a:t>
              </a:r>
            </a:p>
          </p:txBody>
        </p:sp>
        <p:sp>
          <p:nvSpPr>
            <p:cNvPr id="507" name="Shape 507"/>
            <p:cNvSpPr/>
            <p:nvPr/>
          </p:nvSpPr>
          <p:spPr>
            <a:xfrm>
              <a:off x="460401" y="1776150"/>
              <a:ext cx="2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1539902" y="1801550"/>
              <a:ext cx="2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598235" y="1801550"/>
              <a:ext cx="1" cy="21816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511" name="Shape 511"/>
          <p:cNvSpPr/>
          <p:nvPr/>
        </p:nvSpPr>
        <p:spPr>
          <a:xfrm>
            <a:off x="7894642" y="3446684"/>
            <a:ext cx="330325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000" dirty="0">
                <a:uFill>
                  <a:solidFill/>
                </a:uFill>
              </a:rPr>
              <a:t>1.4 m</a:t>
            </a:r>
          </a:p>
        </p:txBody>
      </p:sp>
      <p:sp>
        <p:nvSpPr>
          <p:cNvPr id="512" name="Shape 512"/>
          <p:cNvSpPr/>
          <p:nvPr/>
        </p:nvSpPr>
        <p:spPr>
          <a:xfrm>
            <a:off x="8118058" y="3605511"/>
            <a:ext cx="102369" cy="209884"/>
          </a:xfrm>
          <a:prstGeom prst="line">
            <a:avLst/>
          </a:prstGeom>
          <a:ln w="25400">
            <a:solidFill>
              <a:srgbClr val="FF2600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7913671" y="2843260"/>
            <a:ext cx="813149" cy="2574547"/>
          </a:xfrm>
          <a:prstGeom prst="line">
            <a:avLst/>
          </a:prstGeom>
          <a:ln w="25400">
            <a:solidFill>
              <a:srgbClr val="0433FF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8277951" y="2928143"/>
            <a:ext cx="806899" cy="2561151"/>
          </a:xfrm>
          <a:prstGeom prst="line">
            <a:avLst/>
          </a:prstGeom>
          <a:ln w="12700">
            <a:solidFill>
              <a:srgbClr val="FF2600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8596302" y="4903841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16" name="Shape 516"/>
          <p:cNvSpPr/>
          <p:nvPr/>
        </p:nvSpPr>
        <p:spPr>
          <a:xfrm rot="16198374">
            <a:off x="7631324" y="992956"/>
            <a:ext cx="1448993" cy="2691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6" y="0"/>
                </a:moveTo>
                <a:cubicBezTo>
                  <a:pt x="6103" y="0"/>
                  <a:pt x="5680" y="228"/>
                  <a:pt x="5680" y="510"/>
                </a:cubicBezTo>
                <a:lnTo>
                  <a:pt x="5680" y="6119"/>
                </a:lnTo>
                <a:lnTo>
                  <a:pt x="0" y="7648"/>
                </a:lnTo>
                <a:lnTo>
                  <a:pt x="5680" y="9177"/>
                </a:lnTo>
                <a:lnTo>
                  <a:pt x="5680" y="21090"/>
                </a:lnTo>
                <a:cubicBezTo>
                  <a:pt x="5680" y="21372"/>
                  <a:pt x="6103" y="21600"/>
                  <a:pt x="6626" y="21600"/>
                </a:cubicBezTo>
                <a:lnTo>
                  <a:pt x="20653" y="21600"/>
                </a:lnTo>
                <a:cubicBezTo>
                  <a:pt x="21176" y="21600"/>
                  <a:pt x="21600" y="21372"/>
                  <a:pt x="21600" y="21090"/>
                </a:cubicBezTo>
                <a:lnTo>
                  <a:pt x="21600" y="510"/>
                </a:lnTo>
                <a:cubicBezTo>
                  <a:pt x="21600" y="228"/>
                  <a:pt x="21176" y="0"/>
                  <a:pt x="20653" y="0"/>
                </a:cubicBezTo>
                <a:lnTo>
                  <a:pt x="662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7059831" y="1673765"/>
            <a:ext cx="2501603" cy="907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Wertepaare aus der Tabelle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entnehmen, eintragen und 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Parallel zum akt. LW-Wert 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hin verschieben…</a:t>
            </a:r>
          </a:p>
        </p:txBody>
      </p:sp>
      <p:grpSp>
        <p:nvGrpSpPr>
          <p:cNvPr id="520" name="Group 520"/>
          <p:cNvGrpSpPr/>
          <p:nvPr/>
        </p:nvGrpSpPr>
        <p:grpSpPr>
          <a:xfrm>
            <a:off x="7770803" y="5064682"/>
            <a:ext cx="2137302" cy="1347536"/>
            <a:chOff x="0" y="0"/>
            <a:chExt cx="2137301" cy="1347534"/>
          </a:xfrm>
        </p:grpSpPr>
        <p:sp>
          <p:nvSpPr>
            <p:cNvPr id="518" name="Shape 518"/>
            <p:cNvSpPr/>
            <p:nvPr/>
          </p:nvSpPr>
          <p:spPr>
            <a:xfrm rot="5375995">
              <a:off x="402295" y="-390257"/>
              <a:ext cx="1332709" cy="212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cubicBezTo>
                    <a:pt x="6636" y="0"/>
                    <a:pt x="6175" y="289"/>
                    <a:pt x="6175" y="645"/>
                  </a:cubicBezTo>
                  <a:lnTo>
                    <a:pt x="6175" y="7734"/>
                  </a:lnTo>
                  <a:lnTo>
                    <a:pt x="0" y="9668"/>
                  </a:lnTo>
                  <a:lnTo>
                    <a:pt x="6175" y="11602"/>
                  </a:lnTo>
                  <a:lnTo>
                    <a:pt x="6175" y="20955"/>
                  </a:lnTo>
                  <a:cubicBezTo>
                    <a:pt x="6175" y="21311"/>
                    <a:pt x="6636" y="21600"/>
                    <a:pt x="7204" y="21600"/>
                  </a:cubicBezTo>
                  <a:lnTo>
                    <a:pt x="20571" y="21600"/>
                  </a:lnTo>
                  <a:cubicBezTo>
                    <a:pt x="21139" y="21600"/>
                    <a:pt x="21600" y="21311"/>
                    <a:pt x="21600" y="20955"/>
                  </a:cubicBezTo>
                  <a:lnTo>
                    <a:pt x="21600" y="645"/>
                  </a:lnTo>
                  <a:cubicBezTo>
                    <a:pt x="21600" y="289"/>
                    <a:pt x="21139" y="0"/>
                    <a:pt x="20571" y="0"/>
                  </a:cubicBez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06057" y="482581"/>
              <a:ext cx="1740894" cy="679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Wert für aktuelle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LW-Höhendifferenz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ablesen.</a:t>
              </a:r>
            </a:p>
          </p:txBody>
        </p:sp>
      </p:grpSp>
      <p:sp>
        <p:nvSpPr>
          <p:cNvPr id="44" name="Textplatzhalter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16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50"/>
                            </p:stCondLst>
                            <p:childTnLst>
                              <p:par>
                                <p:cTn id="69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1" animBg="1" advAuto="0"/>
      <p:bldP spid="482" grpId="3" animBg="1" advAuto="0"/>
      <p:bldP spid="483" grpId="5" animBg="1" advAuto="0"/>
      <p:bldP spid="484" grpId="4" animBg="1" advAuto="0"/>
      <p:bldP spid="485" grpId="2" animBg="1" advAuto="0"/>
      <p:bldP spid="486" grpId="6" animBg="1" advAuto="0"/>
      <p:bldP spid="487" grpId="9" animBg="1" advAuto="0"/>
      <p:bldP spid="488" grpId="12" animBg="1" advAuto="0"/>
      <p:bldP spid="489" grpId="15" animBg="1" advAuto="0"/>
      <p:bldP spid="490" grpId="13" animBg="1" advAuto="0"/>
      <p:bldP spid="491" grpId="14" animBg="1" advAuto="0"/>
      <p:bldP spid="492" grpId="16" animBg="1" advAuto="0"/>
      <p:bldP spid="493" grpId="23" animBg="1" advAuto="0"/>
      <p:bldP spid="494" grpId="8" animBg="1" advAuto="0"/>
      <p:bldP spid="510" grpId="7" animBg="1" advAuto="0"/>
      <p:bldP spid="511" grpId="10" animBg="1" advAuto="0"/>
      <p:bldP spid="512" grpId="11" animBg="1" advAuto="0"/>
      <p:bldP spid="513" grpId="17" animBg="1" advAuto="0"/>
      <p:bldP spid="514" grpId="20" animBg="1" advAuto="0"/>
      <p:bldP spid="515" grpId="22" animBg="1" advAuto="0"/>
      <p:bldP spid="516" grpId="18" animBg="1" advAuto="0"/>
      <p:bldP spid="517" grpId="19" animBg="1" advAuto="0"/>
      <p:bldP spid="520" grpId="2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776287" y="1341437"/>
            <a:ext cx="8401051" cy="4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6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Eintragen der ermittelten Zeit- und Höhendifferenzen für Maseline Pier am gesuchten Datum in das Gezeitenberechnungs-Schema.</a:t>
            </a:r>
          </a:p>
        </p:txBody>
      </p:sp>
      <p:pic>
        <p:nvPicPr>
          <p:cNvPr id="523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5333" y="2133600"/>
            <a:ext cx="8342959" cy="3850596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828048" y="3357879"/>
            <a:ext cx="148234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X</a:t>
            </a:r>
          </a:p>
        </p:txBody>
      </p:sp>
      <p:grpSp>
        <p:nvGrpSpPr>
          <p:cNvPr id="532" name="Group 532"/>
          <p:cNvGrpSpPr/>
          <p:nvPr/>
        </p:nvGrpSpPr>
        <p:grpSpPr>
          <a:xfrm>
            <a:off x="2768153" y="2074262"/>
            <a:ext cx="6014411" cy="1119472"/>
            <a:chOff x="0" y="0"/>
            <a:chExt cx="6014410" cy="1119470"/>
          </a:xfrm>
        </p:grpSpPr>
        <p:sp>
          <p:nvSpPr>
            <p:cNvPr id="525" name="Shape 525"/>
            <p:cNvSpPr/>
            <p:nvPr/>
          </p:nvSpPr>
          <p:spPr>
            <a:xfrm>
              <a:off x="-1" y="0"/>
              <a:ext cx="1943994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Maseline Pier (Sark)</a:t>
              </a:r>
            </a:p>
          </p:txBody>
        </p:sp>
        <p:sp>
          <p:nvSpPr>
            <p:cNvPr id="526" name="Shape 526"/>
            <p:cNvSpPr/>
            <p:nvPr/>
          </p:nvSpPr>
          <p:spPr>
            <a:xfrm>
              <a:off x="365670" y="426049"/>
              <a:ext cx="893565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St. Helier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4895057" y="88900"/>
              <a:ext cx="1018481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31.07.2011</a:t>
              </a:r>
            </a:p>
          </p:txBody>
        </p:sp>
        <p:sp>
          <p:nvSpPr>
            <p:cNvPr id="528" name="Shape 528"/>
            <p:cNvSpPr/>
            <p:nvPr/>
          </p:nvSpPr>
          <p:spPr>
            <a:xfrm>
              <a:off x="5272994" y="425057"/>
              <a:ext cx="283568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UT</a:t>
              </a:r>
            </a:p>
          </p:txBody>
        </p:sp>
        <p:sp>
          <p:nvSpPr>
            <p:cNvPr id="529" name="Shape 529"/>
            <p:cNvSpPr/>
            <p:nvPr/>
          </p:nvSpPr>
          <p:spPr>
            <a:xfrm>
              <a:off x="2805777" y="0"/>
              <a:ext cx="351731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822</a:t>
              </a:r>
            </a:p>
          </p:txBody>
        </p:sp>
        <p:sp>
          <p:nvSpPr>
            <p:cNvPr id="530" name="Shape 530"/>
            <p:cNvSpPr/>
            <p:nvPr/>
          </p:nvSpPr>
          <p:spPr>
            <a:xfrm>
              <a:off x="2805777" y="425057"/>
              <a:ext cx="351731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829</a:t>
              </a:r>
            </a:p>
          </p:txBody>
        </p:sp>
        <p:sp>
          <p:nvSpPr>
            <p:cNvPr id="531" name="Shape 531"/>
            <p:cNvSpPr/>
            <p:nvPr/>
          </p:nvSpPr>
          <p:spPr>
            <a:xfrm>
              <a:off x="4723705" y="872533"/>
              <a:ext cx="1290706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7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>
                  <a:uFill>
                    <a:solidFill/>
                  </a:uFill>
                </a:rPr>
                <a:t>1800 (UT +1)</a:t>
              </a:r>
            </a:p>
          </p:txBody>
        </p:sp>
      </p:grpSp>
      <p:sp>
        <p:nvSpPr>
          <p:cNvPr id="533" name="Shape 533"/>
          <p:cNvSpPr/>
          <p:nvPr/>
        </p:nvSpPr>
        <p:spPr>
          <a:xfrm>
            <a:off x="3910229" y="3357879"/>
            <a:ext cx="148234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X</a:t>
            </a:r>
          </a:p>
        </p:txBody>
      </p:sp>
      <p:sp>
        <p:nvSpPr>
          <p:cNvPr id="534" name="Shape 534"/>
          <p:cNvSpPr/>
          <p:nvPr/>
        </p:nvSpPr>
        <p:spPr>
          <a:xfrm>
            <a:off x="3205379" y="5234630"/>
            <a:ext cx="58340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+0100</a:t>
            </a:r>
          </a:p>
        </p:txBody>
      </p:sp>
      <p:sp>
        <p:nvSpPr>
          <p:cNvPr id="535" name="Shape 535"/>
          <p:cNvSpPr/>
          <p:nvPr/>
        </p:nvSpPr>
        <p:spPr>
          <a:xfrm>
            <a:off x="4707154" y="5234630"/>
            <a:ext cx="58340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+0100</a:t>
            </a:r>
          </a:p>
        </p:txBody>
      </p:sp>
      <p:sp>
        <p:nvSpPr>
          <p:cNvPr id="536" name="Shape 536"/>
          <p:cNvSpPr/>
          <p:nvPr/>
        </p:nvSpPr>
        <p:spPr>
          <a:xfrm>
            <a:off x="7580531" y="5234630"/>
            <a:ext cx="583407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+0100</a:t>
            </a:r>
          </a:p>
        </p:txBody>
      </p:sp>
      <p:sp>
        <p:nvSpPr>
          <p:cNvPr id="537" name="Shape 537"/>
          <p:cNvSpPr/>
          <p:nvPr/>
        </p:nvSpPr>
        <p:spPr>
          <a:xfrm>
            <a:off x="6169242" y="5234630"/>
            <a:ext cx="58340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+0100</a:t>
            </a:r>
          </a:p>
        </p:txBody>
      </p:sp>
      <p:sp>
        <p:nvSpPr>
          <p:cNvPr id="538" name="Shape 538"/>
          <p:cNvSpPr/>
          <p:nvPr/>
        </p:nvSpPr>
        <p:spPr>
          <a:xfrm>
            <a:off x="3256245" y="4560899"/>
            <a:ext cx="464742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1318</a:t>
            </a:r>
          </a:p>
        </p:txBody>
      </p:sp>
      <p:sp>
        <p:nvSpPr>
          <p:cNvPr id="539" name="Shape 539"/>
          <p:cNvSpPr/>
          <p:nvPr/>
        </p:nvSpPr>
        <p:spPr>
          <a:xfrm>
            <a:off x="4095670" y="4569364"/>
            <a:ext cx="29517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1.5</a:t>
            </a:r>
          </a:p>
        </p:txBody>
      </p:sp>
      <p:sp>
        <p:nvSpPr>
          <p:cNvPr id="540" name="Shape 540"/>
          <p:cNvSpPr/>
          <p:nvPr/>
        </p:nvSpPr>
        <p:spPr>
          <a:xfrm>
            <a:off x="4754845" y="4577831"/>
            <a:ext cx="464742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1855</a:t>
            </a:r>
          </a:p>
        </p:txBody>
      </p:sp>
      <p:sp>
        <p:nvSpPr>
          <p:cNvPr id="541" name="Shape 541"/>
          <p:cNvSpPr/>
          <p:nvPr/>
        </p:nvSpPr>
        <p:spPr>
          <a:xfrm>
            <a:off x="5494870" y="4586299"/>
            <a:ext cx="3969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11.1</a:t>
            </a:r>
          </a:p>
        </p:txBody>
      </p:sp>
      <p:grpSp>
        <p:nvGrpSpPr>
          <p:cNvPr id="547" name="Group 547"/>
          <p:cNvGrpSpPr/>
          <p:nvPr/>
        </p:nvGrpSpPr>
        <p:grpSpPr>
          <a:xfrm>
            <a:off x="866198" y="3876981"/>
            <a:ext cx="7608685" cy="173570"/>
            <a:chOff x="0" y="0"/>
            <a:chExt cx="7608684" cy="173569"/>
          </a:xfrm>
        </p:grpSpPr>
        <p:sp>
          <p:nvSpPr>
            <p:cNvPr id="542" name="Shape 542"/>
            <p:cNvSpPr/>
            <p:nvPr/>
          </p:nvSpPr>
          <p:spPr>
            <a:xfrm>
              <a:off x="2878666" y="0"/>
              <a:ext cx="3866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4309533" y="-1"/>
              <a:ext cx="386618" cy="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7222066" y="46566"/>
              <a:ext cx="386618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5765800" y="46566"/>
              <a:ext cx="386617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-1" y="173567"/>
              <a:ext cx="1177854" cy="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548" name="Shape 548"/>
          <p:cNvSpPr/>
          <p:nvPr/>
        </p:nvSpPr>
        <p:spPr>
          <a:xfrm>
            <a:off x="6216174" y="4587245"/>
            <a:ext cx="46474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0146</a:t>
            </a:r>
          </a:p>
        </p:txBody>
      </p:sp>
      <p:sp>
        <p:nvSpPr>
          <p:cNvPr id="549" name="Shape 549"/>
          <p:cNvSpPr/>
          <p:nvPr/>
        </p:nvSpPr>
        <p:spPr>
          <a:xfrm>
            <a:off x="7025964" y="4604177"/>
            <a:ext cx="29517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1.1</a:t>
            </a:r>
          </a:p>
        </p:txBody>
      </p:sp>
      <p:sp>
        <p:nvSpPr>
          <p:cNvPr id="550" name="Shape 550"/>
          <p:cNvSpPr/>
          <p:nvPr/>
        </p:nvSpPr>
        <p:spPr>
          <a:xfrm>
            <a:off x="7694830" y="4611523"/>
            <a:ext cx="46474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0724</a:t>
            </a:r>
          </a:p>
        </p:txBody>
      </p:sp>
      <p:sp>
        <p:nvSpPr>
          <p:cNvPr id="551" name="Shape 551"/>
          <p:cNvSpPr/>
          <p:nvPr/>
        </p:nvSpPr>
        <p:spPr>
          <a:xfrm>
            <a:off x="8401798" y="4611523"/>
            <a:ext cx="3969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11.0</a:t>
            </a:r>
          </a:p>
        </p:txBody>
      </p:sp>
      <p:sp>
        <p:nvSpPr>
          <p:cNvPr id="552" name="Shape 552"/>
          <p:cNvSpPr/>
          <p:nvPr/>
        </p:nvSpPr>
        <p:spPr>
          <a:xfrm>
            <a:off x="3146180" y="4865699"/>
            <a:ext cx="583407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+0006</a:t>
            </a:r>
          </a:p>
        </p:txBody>
      </p:sp>
      <p:sp>
        <p:nvSpPr>
          <p:cNvPr id="553" name="Shape 553"/>
          <p:cNvSpPr/>
          <p:nvPr/>
        </p:nvSpPr>
        <p:spPr>
          <a:xfrm>
            <a:off x="4636313" y="4891099"/>
            <a:ext cx="583407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+0012</a:t>
            </a:r>
          </a:p>
        </p:txBody>
      </p:sp>
      <p:sp>
        <p:nvSpPr>
          <p:cNvPr id="554" name="Shape 554"/>
          <p:cNvSpPr/>
          <p:nvPr/>
        </p:nvSpPr>
        <p:spPr>
          <a:xfrm>
            <a:off x="6117980" y="4908031"/>
            <a:ext cx="583407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+0005</a:t>
            </a:r>
          </a:p>
        </p:txBody>
      </p:sp>
      <p:sp>
        <p:nvSpPr>
          <p:cNvPr id="555" name="Shape 555"/>
          <p:cNvSpPr/>
          <p:nvPr/>
        </p:nvSpPr>
        <p:spPr>
          <a:xfrm>
            <a:off x="4036404" y="4865699"/>
            <a:ext cx="362843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-0.3</a:t>
            </a:r>
          </a:p>
        </p:txBody>
      </p:sp>
      <p:sp>
        <p:nvSpPr>
          <p:cNvPr id="556" name="Shape 556"/>
          <p:cNvSpPr/>
          <p:nvPr/>
        </p:nvSpPr>
        <p:spPr>
          <a:xfrm>
            <a:off x="6965870" y="4891099"/>
            <a:ext cx="362844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-0.3</a:t>
            </a:r>
          </a:p>
        </p:txBody>
      </p:sp>
      <p:sp>
        <p:nvSpPr>
          <p:cNvPr id="557" name="Shape 557"/>
          <p:cNvSpPr/>
          <p:nvPr/>
        </p:nvSpPr>
        <p:spPr>
          <a:xfrm>
            <a:off x="5535004" y="4882631"/>
            <a:ext cx="362843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-2.1</a:t>
            </a:r>
          </a:p>
        </p:txBody>
      </p:sp>
      <p:sp>
        <p:nvSpPr>
          <p:cNvPr id="558" name="Shape 558"/>
          <p:cNvSpPr/>
          <p:nvPr/>
        </p:nvSpPr>
        <p:spPr>
          <a:xfrm>
            <a:off x="3235575" y="5507502"/>
            <a:ext cx="556180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1424</a:t>
            </a:r>
          </a:p>
        </p:txBody>
      </p:sp>
      <p:sp>
        <p:nvSpPr>
          <p:cNvPr id="559" name="Shape 559"/>
          <p:cNvSpPr/>
          <p:nvPr/>
        </p:nvSpPr>
        <p:spPr>
          <a:xfrm>
            <a:off x="4759576" y="5541369"/>
            <a:ext cx="55617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2007</a:t>
            </a:r>
          </a:p>
        </p:txBody>
      </p:sp>
      <p:sp>
        <p:nvSpPr>
          <p:cNvPr id="560" name="Shape 560"/>
          <p:cNvSpPr/>
          <p:nvPr/>
        </p:nvSpPr>
        <p:spPr>
          <a:xfrm>
            <a:off x="6224308" y="5541369"/>
            <a:ext cx="556180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0251</a:t>
            </a:r>
          </a:p>
        </p:txBody>
      </p:sp>
      <p:sp>
        <p:nvSpPr>
          <p:cNvPr id="561" name="Shape 561"/>
          <p:cNvSpPr/>
          <p:nvPr/>
        </p:nvSpPr>
        <p:spPr>
          <a:xfrm>
            <a:off x="4073776" y="5507502"/>
            <a:ext cx="29517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1.2</a:t>
            </a:r>
          </a:p>
        </p:txBody>
      </p:sp>
      <p:sp>
        <p:nvSpPr>
          <p:cNvPr id="562" name="Shape 562"/>
          <p:cNvSpPr/>
          <p:nvPr/>
        </p:nvSpPr>
        <p:spPr>
          <a:xfrm>
            <a:off x="5546976" y="5532902"/>
            <a:ext cx="29517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9.0</a:t>
            </a:r>
          </a:p>
        </p:txBody>
      </p:sp>
      <p:sp>
        <p:nvSpPr>
          <p:cNvPr id="563" name="Shape 563"/>
          <p:cNvSpPr/>
          <p:nvPr/>
        </p:nvSpPr>
        <p:spPr>
          <a:xfrm>
            <a:off x="7020176" y="5549836"/>
            <a:ext cx="29517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0.8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1" animBg="1" advAuto="0"/>
      <p:bldP spid="553" grpId="3" animBg="1" advAuto="0"/>
      <p:bldP spid="554" grpId="5" animBg="1" advAuto="0"/>
      <p:bldP spid="555" grpId="2" animBg="1" advAuto="0"/>
      <p:bldP spid="556" grpId="6" animBg="1" advAuto="0"/>
      <p:bldP spid="557" grpId="4" animBg="1" advAuto="0"/>
      <p:bldP spid="558" grpId="7" animBg="1" advAuto="0"/>
      <p:bldP spid="559" grpId="9" animBg="1" advAuto="0"/>
      <p:bldP spid="560" grpId="11" animBg="1" advAuto="0"/>
      <p:bldP spid="561" grpId="8" animBg="1" advAuto="0"/>
      <p:bldP spid="562" grpId="10" animBg="1" advAuto="0"/>
      <p:bldP spid="563" grpId="1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9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2490">
            <a:off x="891521" y="1526087"/>
            <a:ext cx="8061723" cy="4745437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/>
          <p:nvPr/>
        </p:nvSpPr>
        <p:spPr>
          <a:xfrm>
            <a:off x="5300268" y="5974291"/>
            <a:ext cx="443169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2007</a:t>
            </a:r>
          </a:p>
        </p:txBody>
      </p:sp>
      <p:sp>
        <p:nvSpPr>
          <p:cNvPr id="567" name="Shape 567"/>
          <p:cNvSpPr/>
          <p:nvPr/>
        </p:nvSpPr>
        <p:spPr>
          <a:xfrm>
            <a:off x="4624523" y="5970058"/>
            <a:ext cx="443169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1800</a:t>
            </a:r>
          </a:p>
        </p:txBody>
      </p:sp>
      <p:sp>
        <p:nvSpPr>
          <p:cNvPr id="568" name="Shape 568"/>
          <p:cNvSpPr/>
          <p:nvPr/>
        </p:nvSpPr>
        <p:spPr>
          <a:xfrm>
            <a:off x="4146547" y="1724022"/>
            <a:ext cx="107950" cy="10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3300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1947860" y="5837235"/>
            <a:ext cx="107949" cy="10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3300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 flipH="1">
            <a:off x="1870827" y="1546157"/>
            <a:ext cx="2451101" cy="4579420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 flipV="1">
            <a:off x="4863570" y="2159834"/>
            <a:ext cx="2" cy="3758367"/>
          </a:xfrm>
          <a:prstGeom prst="line">
            <a:avLst/>
          </a:prstGeom>
          <a:ln w="1905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 flipH="1" flipV="1">
            <a:off x="2004424" y="3023129"/>
            <a:ext cx="3050176" cy="2"/>
          </a:xfrm>
          <a:prstGeom prst="line">
            <a:avLst/>
          </a:prstGeom>
          <a:ln w="1905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 flipV="1">
            <a:off x="3522661" y="1544636"/>
            <a:ext cx="3" cy="1584328"/>
          </a:xfrm>
          <a:prstGeom prst="line">
            <a:avLst/>
          </a:prstGeom>
          <a:ln w="1905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2832577" y="1597024"/>
            <a:ext cx="524508" cy="254535"/>
          </a:xfrm>
          <a:prstGeom prst="rect">
            <a:avLst/>
          </a:prstGeom>
          <a:ln w="57150">
            <a:solidFill>
              <a:srgbClr val="FF3300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sz="1400">
                <a:solidFill>
                  <a:srgbClr val="FF26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6.6</a:t>
            </a:r>
            <a:r>
              <a:rPr sz="1400">
                <a:solidFill>
                  <a:srgbClr val="FF2600"/>
                </a:solidFill>
                <a:uFill>
                  <a:solidFill>
                    <a:srgbClr val="FF3300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 m</a:t>
            </a:r>
          </a:p>
        </p:txBody>
      </p:sp>
      <p:sp>
        <p:nvSpPr>
          <p:cNvPr id="575" name="Shape 575"/>
          <p:cNvSpPr/>
          <p:nvPr/>
        </p:nvSpPr>
        <p:spPr>
          <a:xfrm>
            <a:off x="925777" y="1063625"/>
            <a:ext cx="6778782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14. Bestimmung der Höhe der Gezeit zum Anker-Zeitpunkt in Masline Pier</a:t>
            </a:r>
          </a:p>
        </p:txBody>
      </p:sp>
      <p:grpSp>
        <p:nvGrpSpPr>
          <p:cNvPr id="578" name="Group 578"/>
          <p:cNvGrpSpPr/>
          <p:nvPr/>
        </p:nvGrpSpPr>
        <p:grpSpPr>
          <a:xfrm>
            <a:off x="5418666" y="5352653"/>
            <a:ext cx="2985296" cy="581423"/>
            <a:chOff x="0" y="0"/>
            <a:chExt cx="2985295" cy="581422"/>
          </a:xfrm>
        </p:grpSpPr>
        <p:sp>
          <p:nvSpPr>
            <p:cNvPr id="576" name="Shape 576"/>
            <p:cNvSpPr/>
            <p:nvPr/>
          </p:nvSpPr>
          <p:spPr>
            <a:xfrm>
              <a:off x="0" y="0"/>
              <a:ext cx="2985296" cy="58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9" y="0"/>
                  </a:moveTo>
                  <a:cubicBezTo>
                    <a:pt x="206" y="0"/>
                    <a:pt x="0" y="1056"/>
                    <a:pt x="0" y="2359"/>
                  </a:cubicBezTo>
                  <a:lnTo>
                    <a:pt x="0" y="11412"/>
                  </a:lnTo>
                  <a:cubicBezTo>
                    <a:pt x="0" y="12154"/>
                    <a:pt x="71" y="12793"/>
                    <a:pt x="175" y="13225"/>
                  </a:cubicBezTo>
                  <a:lnTo>
                    <a:pt x="681" y="21600"/>
                  </a:lnTo>
                  <a:lnTo>
                    <a:pt x="1149" y="13771"/>
                  </a:lnTo>
                  <a:lnTo>
                    <a:pt x="21141" y="13771"/>
                  </a:lnTo>
                  <a:cubicBezTo>
                    <a:pt x="21394" y="13771"/>
                    <a:pt x="21600" y="12715"/>
                    <a:pt x="21600" y="11412"/>
                  </a:cubicBezTo>
                  <a:lnTo>
                    <a:pt x="21600" y="2359"/>
                  </a:lnTo>
                  <a:cubicBezTo>
                    <a:pt x="21600" y="1056"/>
                    <a:pt x="21394" y="0"/>
                    <a:pt x="21141" y="0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0" y="0"/>
              <a:ext cx="2985296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Hochwasser am Ankerort:20:07</a:t>
              </a:r>
            </a:p>
          </p:txBody>
        </p:sp>
      </p:grpSp>
      <p:grpSp>
        <p:nvGrpSpPr>
          <p:cNvPr id="581" name="Group 581"/>
          <p:cNvGrpSpPr/>
          <p:nvPr/>
        </p:nvGrpSpPr>
        <p:grpSpPr>
          <a:xfrm>
            <a:off x="1809750" y="5284985"/>
            <a:ext cx="1358900" cy="594124"/>
            <a:chOff x="0" y="0"/>
            <a:chExt cx="1358900" cy="594122"/>
          </a:xfrm>
        </p:grpSpPr>
        <p:sp>
          <p:nvSpPr>
            <p:cNvPr id="579" name="Shape 579"/>
            <p:cNvSpPr/>
            <p:nvPr/>
          </p:nvSpPr>
          <p:spPr>
            <a:xfrm>
              <a:off x="0" y="0"/>
              <a:ext cx="1358900" cy="59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" y="0"/>
                  </a:moveTo>
                  <a:cubicBezTo>
                    <a:pt x="452" y="0"/>
                    <a:pt x="0" y="1034"/>
                    <a:pt x="0" y="2309"/>
                  </a:cubicBezTo>
                  <a:lnTo>
                    <a:pt x="0" y="12640"/>
                  </a:lnTo>
                  <a:cubicBezTo>
                    <a:pt x="0" y="13915"/>
                    <a:pt x="452" y="14948"/>
                    <a:pt x="1009" y="14948"/>
                  </a:cubicBezTo>
                  <a:lnTo>
                    <a:pt x="1072" y="14948"/>
                  </a:lnTo>
                  <a:lnTo>
                    <a:pt x="3085" y="21600"/>
                  </a:lnTo>
                  <a:lnTo>
                    <a:pt x="5104" y="14948"/>
                  </a:lnTo>
                  <a:lnTo>
                    <a:pt x="20591" y="14948"/>
                  </a:lnTo>
                  <a:cubicBezTo>
                    <a:pt x="21148" y="14948"/>
                    <a:pt x="21600" y="13915"/>
                    <a:pt x="21600" y="12640"/>
                  </a:cubicBezTo>
                  <a:lnTo>
                    <a:pt x="21600" y="2309"/>
                  </a:lnTo>
                  <a:cubicBezTo>
                    <a:pt x="21600" y="1034"/>
                    <a:pt x="21148" y="0"/>
                    <a:pt x="20591" y="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0" y="0"/>
              <a:ext cx="1358900" cy="366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Niedrigwasser-Höhe </a:t>
              </a:r>
              <a:b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um 14:24 (1,2 m)</a:t>
              </a:r>
            </a:p>
          </p:txBody>
        </p:sp>
      </p:grpSp>
      <p:grpSp>
        <p:nvGrpSpPr>
          <p:cNvPr id="584" name="Group 584"/>
          <p:cNvGrpSpPr/>
          <p:nvPr/>
        </p:nvGrpSpPr>
        <p:grpSpPr>
          <a:xfrm>
            <a:off x="3810000" y="1788914"/>
            <a:ext cx="1473200" cy="522686"/>
            <a:chOff x="0" y="0"/>
            <a:chExt cx="1473200" cy="522685"/>
          </a:xfrm>
        </p:grpSpPr>
        <p:sp>
          <p:nvSpPr>
            <p:cNvPr id="582" name="Shape 582"/>
            <p:cNvSpPr/>
            <p:nvPr/>
          </p:nvSpPr>
          <p:spPr>
            <a:xfrm>
              <a:off x="0" y="0"/>
              <a:ext cx="1358900" cy="5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14" y="0"/>
                  </a:moveTo>
                  <a:lnTo>
                    <a:pt x="4195" y="4609"/>
                  </a:lnTo>
                  <a:lnTo>
                    <a:pt x="1009" y="4609"/>
                  </a:lnTo>
                  <a:cubicBezTo>
                    <a:pt x="452" y="4609"/>
                    <a:pt x="0" y="5784"/>
                    <a:pt x="0" y="7233"/>
                  </a:cubicBezTo>
                  <a:lnTo>
                    <a:pt x="0" y="18976"/>
                  </a:lnTo>
                  <a:cubicBezTo>
                    <a:pt x="0" y="20425"/>
                    <a:pt x="452" y="21600"/>
                    <a:pt x="1009" y="21600"/>
                  </a:cubicBezTo>
                  <a:lnTo>
                    <a:pt x="20591" y="21600"/>
                  </a:lnTo>
                  <a:cubicBezTo>
                    <a:pt x="21148" y="21600"/>
                    <a:pt x="21600" y="20425"/>
                    <a:pt x="21600" y="18976"/>
                  </a:cubicBezTo>
                  <a:lnTo>
                    <a:pt x="21600" y="7233"/>
                  </a:lnTo>
                  <a:cubicBezTo>
                    <a:pt x="21600" y="5784"/>
                    <a:pt x="21148" y="4609"/>
                    <a:pt x="20591" y="4609"/>
                  </a:cubicBezTo>
                  <a:lnTo>
                    <a:pt x="8232" y="4609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114300" y="177800"/>
              <a:ext cx="1358900" cy="275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Hochwasserstand </a:t>
              </a:r>
              <a:b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um 20:07 (9,0 m)</a:t>
              </a:r>
            </a:p>
          </p:txBody>
        </p:sp>
      </p:grpSp>
      <p:grpSp>
        <p:nvGrpSpPr>
          <p:cNvPr id="587" name="Group 587"/>
          <p:cNvGrpSpPr/>
          <p:nvPr/>
        </p:nvGrpSpPr>
        <p:grpSpPr>
          <a:xfrm>
            <a:off x="4470400" y="6151364"/>
            <a:ext cx="1716089" cy="522686"/>
            <a:chOff x="0" y="0"/>
            <a:chExt cx="1716088" cy="522685"/>
          </a:xfrm>
        </p:grpSpPr>
        <p:sp>
          <p:nvSpPr>
            <p:cNvPr id="585" name="Shape 585"/>
            <p:cNvSpPr/>
            <p:nvPr/>
          </p:nvSpPr>
          <p:spPr>
            <a:xfrm>
              <a:off x="0" y="0"/>
              <a:ext cx="1652589" cy="5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0" y="0"/>
                  </a:moveTo>
                  <a:lnTo>
                    <a:pt x="3450" y="4609"/>
                  </a:lnTo>
                  <a:lnTo>
                    <a:pt x="830" y="4609"/>
                  </a:lnTo>
                  <a:cubicBezTo>
                    <a:pt x="372" y="4609"/>
                    <a:pt x="0" y="5784"/>
                    <a:pt x="0" y="7233"/>
                  </a:cubicBezTo>
                  <a:lnTo>
                    <a:pt x="0" y="18976"/>
                  </a:lnTo>
                  <a:cubicBezTo>
                    <a:pt x="0" y="20425"/>
                    <a:pt x="372" y="21600"/>
                    <a:pt x="830" y="21600"/>
                  </a:cubicBezTo>
                  <a:lnTo>
                    <a:pt x="20770" y="21600"/>
                  </a:lnTo>
                  <a:cubicBezTo>
                    <a:pt x="21228" y="21600"/>
                    <a:pt x="21600" y="20425"/>
                    <a:pt x="21600" y="18976"/>
                  </a:cubicBezTo>
                  <a:lnTo>
                    <a:pt x="21600" y="7233"/>
                  </a:lnTo>
                  <a:cubicBezTo>
                    <a:pt x="21600" y="5784"/>
                    <a:pt x="21228" y="4609"/>
                    <a:pt x="20770" y="4609"/>
                  </a:cubicBezTo>
                  <a:lnTo>
                    <a:pt x="6769" y="4609"/>
                  </a:lnTo>
                  <a:lnTo>
                    <a:pt x="511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63500" y="165100"/>
              <a:ext cx="1652589" cy="275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18:00 ist ca. 2 Stunden vor dem nächsten HW</a:t>
              </a:r>
            </a:p>
          </p:txBody>
        </p:sp>
      </p:grpSp>
      <p:grpSp>
        <p:nvGrpSpPr>
          <p:cNvPr id="590" name="Group 590"/>
          <p:cNvGrpSpPr/>
          <p:nvPr/>
        </p:nvGrpSpPr>
        <p:grpSpPr>
          <a:xfrm>
            <a:off x="1062583" y="1999980"/>
            <a:ext cx="2066182" cy="517668"/>
            <a:chOff x="0" y="0"/>
            <a:chExt cx="2066181" cy="517666"/>
          </a:xfrm>
        </p:grpSpPr>
        <p:sp>
          <p:nvSpPr>
            <p:cNvPr id="588" name="Shape 588"/>
            <p:cNvSpPr/>
            <p:nvPr/>
          </p:nvSpPr>
          <p:spPr>
            <a:xfrm>
              <a:off x="0" y="0"/>
              <a:ext cx="2002682" cy="51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33" y="0"/>
                  </a:moveTo>
                  <a:lnTo>
                    <a:pt x="19059" y="3347"/>
                  </a:lnTo>
                  <a:lnTo>
                    <a:pt x="729" y="3347"/>
                  </a:lnTo>
                  <a:cubicBezTo>
                    <a:pt x="326" y="3347"/>
                    <a:pt x="0" y="4610"/>
                    <a:pt x="0" y="6166"/>
                  </a:cubicBezTo>
                  <a:lnTo>
                    <a:pt x="0" y="18781"/>
                  </a:lnTo>
                  <a:cubicBezTo>
                    <a:pt x="0" y="20338"/>
                    <a:pt x="326" y="21600"/>
                    <a:pt x="729" y="21600"/>
                  </a:cubicBezTo>
                  <a:lnTo>
                    <a:pt x="20871" y="21600"/>
                  </a:lnTo>
                  <a:cubicBezTo>
                    <a:pt x="21274" y="21600"/>
                    <a:pt x="21600" y="20338"/>
                    <a:pt x="21600" y="18781"/>
                  </a:cubicBezTo>
                  <a:lnTo>
                    <a:pt x="21600" y="6166"/>
                  </a:lnTo>
                  <a:cubicBezTo>
                    <a:pt x="21600" y="4854"/>
                    <a:pt x="21363" y="3803"/>
                    <a:pt x="21049" y="3488"/>
                  </a:cubicBezTo>
                  <a:lnTo>
                    <a:pt x="20033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3500" y="147816"/>
              <a:ext cx="2002682" cy="292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Höhe der Gezeit am Ankerort um 18:00 ist demnach 6,6 m.</a:t>
              </a:r>
            </a:p>
          </p:txBody>
        </p:sp>
      </p:grpSp>
      <p:sp>
        <p:nvSpPr>
          <p:cNvPr id="28" name="Textplatzhalter 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1" animBg="1" advAuto="0"/>
      <p:bldP spid="567" grpId="3" animBg="1" advAuto="0"/>
      <p:bldP spid="568" grpId="5" animBg="1" advAuto="0"/>
      <p:bldP spid="569" grpId="7" animBg="1" advAuto="0"/>
      <p:bldP spid="570" grpId="9" animBg="1" advAuto="0"/>
      <p:bldP spid="571" grpId="10" animBg="1" advAuto="0"/>
      <p:bldP spid="572" grpId="11" animBg="1" advAuto="0"/>
      <p:bldP spid="573" grpId="12" animBg="1" advAuto="0"/>
      <p:bldP spid="574" grpId="13" animBg="1" advAuto="0"/>
      <p:bldP spid="578" grpId="2" animBg="1" advAuto="0"/>
      <p:bldP spid="581" grpId="8" animBg="1" advAuto="0"/>
      <p:bldP spid="584" grpId="6" animBg="1" advAuto="0"/>
      <p:bldP spid="587" grpId="4" animBg="1" advAuto="0"/>
      <p:bldP spid="590" grpId="1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image3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568764">
            <a:off x="1565583" y="1127439"/>
            <a:ext cx="8026666" cy="5519749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Shape 593"/>
          <p:cNvSpPr/>
          <p:nvPr/>
        </p:nvSpPr>
        <p:spPr>
          <a:xfrm flipV="1">
            <a:off x="655499" y="5029199"/>
            <a:ext cx="8953633" cy="2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1505697" y="382599"/>
            <a:ext cx="2832753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Lösung der Aufgabe</a:t>
            </a:r>
          </a:p>
        </p:txBody>
      </p:sp>
      <p:sp>
        <p:nvSpPr>
          <p:cNvPr id="595" name="Shape 595"/>
          <p:cNvSpPr/>
          <p:nvPr/>
        </p:nvSpPr>
        <p:spPr>
          <a:xfrm>
            <a:off x="1862666" y="2045989"/>
            <a:ext cx="7554815" cy="2966279"/>
          </a:xfrm>
          <a:prstGeom prst="rect">
            <a:avLst/>
          </a:prstGeom>
          <a:solidFill>
            <a:srgbClr val="0096FF">
              <a:alpha val="29515"/>
            </a:srgbClr>
          </a:solidFill>
          <a:ln w="25400">
            <a:solidFill>
              <a:srgbClr val="00CC99">
                <a:alpha val="29515"/>
              </a:srgbClr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142911" y="1923532"/>
            <a:ext cx="1629007" cy="36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r">
              <a:defRPr sz="1800">
                <a:uFillTx/>
              </a:defRPr>
            </a:pPr>
            <a:r>
              <a:rPr sz="1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Höhe der Gezeit um 18:00:</a:t>
            </a:r>
            <a:br>
              <a:rPr sz="1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6.6 Meter </a:t>
            </a:r>
          </a:p>
        </p:txBody>
      </p:sp>
      <p:grpSp>
        <p:nvGrpSpPr>
          <p:cNvPr id="603" name="Group 603"/>
          <p:cNvGrpSpPr/>
          <p:nvPr/>
        </p:nvGrpSpPr>
        <p:grpSpPr>
          <a:xfrm>
            <a:off x="1700300" y="789526"/>
            <a:ext cx="7794534" cy="2504010"/>
            <a:chOff x="0" y="0"/>
            <a:chExt cx="7794532" cy="2504008"/>
          </a:xfrm>
        </p:grpSpPr>
        <p:sp>
          <p:nvSpPr>
            <p:cNvPr id="597" name="Shape 597"/>
            <p:cNvSpPr/>
            <p:nvPr/>
          </p:nvSpPr>
          <p:spPr>
            <a:xfrm>
              <a:off x="4591292" y="1101515"/>
              <a:ext cx="820409" cy="9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E7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 flipV="1">
              <a:off x="5013766" y="0"/>
              <a:ext cx="2" cy="1098541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5022232" y="2504006"/>
              <a:ext cx="2738434" cy="3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5335501" y="1259405"/>
              <a:ext cx="2432475" cy="3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5994530" y="1498072"/>
              <a:ext cx="1332468" cy="22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Tiefgang Schiff: 1,7 m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0" y="2046807"/>
              <a:ext cx="7794533" cy="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604" name="Shape 604"/>
          <p:cNvSpPr/>
          <p:nvPr/>
        </p:nvSpPr>
        <p:spPr>
          <a:xfrm>
            <a:off x="7584764" y="2939532"/>
            <a:ext cx="1769625" cy="239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00">
                <a:uFill>
                  <a:solidFill/>
                </a:uFill>
              </a:rPr>
              <a:t>Sicherheitsreserve = 1,0 m</a:t>
            </a:r>
          </a:p>
        </p:txBody>
      </p:sp>
      <p:sp>
        <p:nvSpPr>
          <p:cNvPr id="605" name="Shape 605"/>
          <p:cNvSpPr/>
          <p:nvPr/>
        </p:nvSpPr>
        <p:spPr>
          <a:xfrm>
            <a:off x="2326963" y="2380732"/>
            <a:ext cx="3570644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Mindestens erforderliche WT: 2,7 m.</a:t>
            </a:r>
          </a:p>
        </p:txBody>
      </p:sp>
      <p:sp>
        <p:nvSpPr>
          <p:cNvPr id="606" name="Shape 606"/>
          <p:cNvSpPr/>
          <p:nvPr/>
        </p:nvSpPr>
        <p:spPr>
          <a:xfrm>
            <a:off x="1607297" y="2194464"/>
            <a:ext cx="188896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6</a:t>
            </a:r>
          </a:p>
        </p:txBody>
      </p:sp>
      <p:sp>
        <p:nvSpPr>
          <p:cNvPr id="607" name="Shape 607"/>
          <p:cNvSpPr/>
          <p:nvPr/>
        </p:nvSpPr>
        <p:spPr>
          <a:xfrm>
            <a:off x="1615764" y="2626264"/>
            <a:ext cx="1270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</a:t>
            </a:r>
          </a:p>
        </p:txBody>
      </p:sp>
      <p:sp>
        <p:nvSpPr>
          <p:cNvPr id="608" name="Shape 608"/>
          <p:cNvSpPr/>
          <p:nvPr/>
        </p:nvSpPr>
        <p:spPr>
          <a:xfrm>
            <a:off x="1607297" y="3091931"/>
            <a:ext cx="1270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4</a:t>
            </a:r>
          </a:p>
        </p:txBody>
      </p:sp>
      <p:sp>
        <p:nvSpPr>
          <p:cNvPr id="609" name="Shape 609"/>
          <p:cNvSpPr/>
          <p:nvPr/>
        </p:nvSpPr>
        <p:spPr>
          <a:xfrm>
            <a:off x="1615764" y="3540664"/>
            <a:ext cx="1270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3</a:t>
            </a:r>
          </a:p>
        </p:txBody>
      </p:sp>
      <p:sp>
        <p:nvSpPr>
          <p:cNvPr id="610" name="Shape 610"/>
          <p:cNvSpPr/>
          <p:nvPr/>
        </p:nvSpPr>
        <p:spPr>
          <a:xfrm>
            <a:off x="1624230" y="3989399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2</a:t>
            </a:r>
          </a:p>
        </p:txBody>
      </p:sp>
      <p:sp>
        <p:nvSpPr>
          <p:cNvPr id="611" name="Shape 611"/>
          <p:cNvSpPr/>
          <p:nvPr/>
        </p:nvSpPr>
        <p:spPr>
          <a:xfrm>
            <a:off x="1624230" y="4446599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1</a:t>
            </a:r>
          </a:p>
        </p:txBody>
      </p:sp>
      <p:sp>
        <p:nvSpPr>
          <p:cNvPr id="612" name="Shape 612"/>
          <p:cNvSpPr/>
          <p:nvPr/>
        </p:nvSpPr>
        <p:spPr>
          <a:xfrm>
            <a:off x="1615764" y="4886864"/>
            <a:ext cx="1270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0</a:t>
            </a:r>
          </a:p>
        </p:txBody>
      </p:sp>
      <p:sp>
        <p:nvSpPr>
          <p:cNvPr id="613" name="Shape 613"/>
          <p:cNvSpPr/>
          <p:nvPr/>
        </p:nvSpPr>
        <p:spPr>
          <a:xfrm>
            <a:off x="1624230" y="5327131"/>
            <a:ext cx="1270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1</a:t>
            </a:r>
          </a:p>
        </p:txBody>
      </p:sp>
      <p:sp>
        <p:nvSpPr>
          <p:cNvPr id="614" name="Shape 614"/>
          <p:cNvSpPr/>
          <p:nvPr/>
        </p:nvSpPr>
        <p:spPr>
          <a:xfrm>
            <a:off x="1615764" y="5792799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2</a:t>
            </a:r>
          </a:p>
        </p:txBody>
      </p:sp>
      <p:sp>
        <p:nvSpPr>
          <p:cNvPr id="615" name="Shape 615"/>
          <p:cNvSpPr/>
          <p:nvPr/>
        </p:nvSpPr>
        <p:spPr>
          <a:xfrm>
            <a:off x="1607297" y="6216131"/>
            <a:ext cx="1270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3</a:t>
            </a:r>
          </a:p>
        </p:txBody>
      </p:sp>
      <p:sp>
        <p:nvSpPr>
          <p:cNvPr id="616" name="Shape 616"/>
          <p:cNvSpPr/>
          <p:nvPr/>
        </p:nvSpPr>
        <p:spPr>
          <a:xfrm>
            <a:off x="1854200" y="5716389"/>
            <a:ext cx="1270000" cy="184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1879600" y="5978854"/>
            <a:ext cx="1270000" cy="184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27" name="Group 627"/>
          <p:cNvGrpSpPr/>
          <p:nvPr/>
        </p:nvGrpSpPr>
        <p:grpSpPr>
          <a:xfrm>
            <a:off x="211638" y="3380325"/>
            <a:ext cx="9308598" cy="2504011"/>
            <a:chOff x="0" y="0"/>
            <a:chExt cx="9308597" cy="2504009"/>
          </a:xfrm>
        </p:grpSpPr>
        <p:sp>
          <p:nvSpPr>
            <p:cNvPr id="618" name="Shape 618"/>
            <p:cNvSpPr/>
            <p:nvPr/>
          </p:nvSpPr>
          <p:spPr>
            <a:xfrm>
              <a:off x="1659494" y="1266948"/>
              <a:ext cx="7548599" cy="381928"/>
            </a:xfrm>
            <a:prstGeom prst="rect">
              <a:avLst/>
            </a:prstGeom>
            <a:solidFill>
              <a:srgbClr val="0433FF">
                <a:alpha val="4174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0" y="1252539"/>
              <a:ext cx="1492548" cy="275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r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Höhe der Gezeit zum NW:</a:t>
              </a:r>
              <a:b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02:51 h: 0.8 Meter </a:t>
              </a:r>
            </a:p>
          </p:txBody>
        </p:sp>
        <p:grpSp>
          <p:nvGrpSpPr>
            <p:cNvPr id="626" name="Group 626"/>
            <p:cNvGrpSpPr/>
            <p:nvPr/>
          </p:nvGrpSpPr>
          <p:grpSpPr>
            <a:xfrm>
              <a:off x="688468" y="0"/>
              <a:ext cx="8620130" cy="2504010"/>
              <a:chOff x="-1" y="0"/>
              <a:chExt cx="8620128" cy="2504009"/>
            </a:xfrm>
          </p:grpSpPr>
          <p:sp>
            <p:nvSpPr>
              <p:cNvPr id="620" name="Shape 620"/>
              <p:cNvSpPr/>
              <p:nvPr/>
            </p:nvSpPr>
            <p:spPr>
              <a:xfrm>
                <a:off x="5416885" y="1101516"/>
                <a:ext cx="820409" cy="936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E7FF"/>
              </a:solidFill>
              <a:ln w="25400" cap="flat">
                <a:solidFill>
                  <a:srgbClr val="00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21" name="Shape 621"/>
              <p:cNvSpPr/>
              <p:nvPr/>
            </p:nvSpPr>
            <p:spPr>
              <a:xfrm flipV="1">
                <a:off x="5839359" y="0"/>
                <a:ext cx="2" cy="1098542"/>
              </a:xfrm>
              <a:prstGeom prst="line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-2" y="2504009"/>
                <a:ext cx="8586263" cy="1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6161093" y="1259407"/>
                <a:ext cx="2432476" cy="2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6820124" y="1498073"/>
                <a:ext cx="1241029" cy="1355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000">
                    <a:uFill>
                      <a:solidFill/>
                    </a:uFill>
                  </a:rPr>
                  <a:t>Tiefgang Schiff: 1,7 m</a:t>
                </a:r>
              </a:p>
            </p:txBody>
          </p:sp>
          <p:sp>
            <p:nvSpPr>
              <p:cNvPr id="625" name="Shape 625"/>
              <p:cNvSpPr/>
              <p:nvPr/>
            </p:nvSpPr>
            <p:spPr>
              <a:xfrm>
                <a:off x="825592" y="2046808"/>
                <a:ext cx="7794536" cy="1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628" name="Shape 628"/>
          <p:cNvSpPr/>
          <p:nvPr/>
        </p:nvSpPr>
        <p:spPr>
          <a:xfrm>
            <a:off x="471810" y="5479531"/>
            <a:ext cx="1113844" cy="27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>
              <a:defRPr sz="1800">
                <a:uFillTx/>
              </a:defRPr>
            </a:pPr>
            <a:r>
              <a:rPr sz="100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Mindest WT:</a:t>
            </a:r>
            <a:br>
              <a:rPr sz="100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00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02:51 h: 1.9 Meter </a:t>
            </a:r>
          </a:p>
        </p:txBody>
      </p:sp>
      <p:sp>
        <p:nvSpPr>
          <p:cNvPr id="629" name="Shape 629"/>
          <p:cNvSpPr/>
          <p:nvPr/>
        </p:nvSpPr>
        <p:spPr>
          <a:xfrm>
            <a:off x="7305364" y="5547264"/>
            <a:ext cx="1678187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00">
                <a:uFill>
                  <a:solidFill/>
                </a:uFill>
              </a:rPr>
              <a:t>Sicherheitsreserve = 1,0 m</a:t>
            </a:r>
          </a:p>
        </p:txBody>
      </p:sp>
      <p:sp>
        <p:nvSpPr>
          <p:cNvPr id="630" name="Shape 630"/>
          <p:cNvSpPr/>
          <p:nvPr/>
        </p:nvSpPr>
        <p:spPr>
          <a:xfrm>
            <a:off x="2174563" y="2897198"/>
            <a:ext cx="3476957" cy="17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Mindesttiefe - Höhe der Gezeit =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2,7 m - 0,8 = 1,9 m</a:t>
            </a:r>
            <a:endParaRPr sz="1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uFillTx/>
              </a:defRPr>
            </a:pPr>
            <a:endParaRPr sz="1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D.h: Wir benötigen 1,9 Meter Wasser mehr</a:t>
            </a:r>
            <a:br>
              <a: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unter dem Kiel um nicht trockenzufallen.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uFillTx/>
              </a:defRPr>
            </a:pPr>
            <a:endParaRPr sz="1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Höhe der Gezeit + erforderliche KT =</a:t>
            </a:r>
            <a:br>
              <a: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4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6,6 m + 1,9 m = </a:t>
            </a:r>
            <a:r>
              <a:rPr sz="140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8,5 Meter WT um 18:00</a:t>
            </a:r>
          </a:p>
        </p:txBody>
      </p:sp>
      <p:sp>
        <p:nvSpPr>
          <p:cNvPr id="41" name="Textplatzhalter 4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3" animBg="1" advAuto="0"/>
      <p:bldP spid="603" grpId="1" animBg="1" advAuto="0"/>
      <p:bldP spid="604" grpId="2" animBg="1" advAuto="0"/>
      <p:bldP spid="605" grpId="4" animBg="1" advAuto="0"/>
      <p:bldP spid="627" grpId="5" animBg="1" advAuto="0"/>
      <p:bldP spid="628" grpId="7" animBg="1" advAuto="0"/>
      <p:bldP spid="629" grpId="6" animBg="1" advAuto="0"/>
      <p:bldP spid="630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62000" y="1268412"/>
            <a:ext cx="8401050" cy="5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0933" lvl="0" indent="-270933">
              <a:spcBef>
                <a:spcPts val="300"/>
              </a:spcBef>
              <a:buSzPct val="100000"/>
              <a:buFont typeface="Arial Bold"/>
              <a:buAutoNum type="arabicPeriod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Suche im Index des Reed Almanach nach dem Hafen </a:t>
            </a:r>
            <a:r>
              <a:rPr sz="1600">
                <a:solidFill>
                  <a:srgbClr val="3333CC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M</a:t>
            </a:r>
            <a:r>
              <a:rPr sz="1600" b="1" i="1">
                <a:solidFill>
                  <a:srgbClr val="3333CC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aseline Pier (Sark)</a:t>
            </a: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und ermittle den </a:t>
            </a:r>
            <a:r>
              <a:rPr sz="1600">
                <a:solidFill>
                  <a:srgbClr val="3333CC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Bezugsort </a:t>
            </a: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für diesen </a:t>
            </a:r>
            <a:r>
              <a:rPr sz="1600">
                <a:solidFill>
                  <a:srgbClr val="3333CC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Anschlussort</a:t>
            </a: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 …</a:t>
            </a:r>
          </a:p>
        </p:txBody>
      </p:sp>
      <p:pic>
        <p:nvPicPr>
          <p:cNvPr id="24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37752" y="2023517"/>
            <a:ext cx="5038442" cy="41267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1255675" y="4301327"/>
            <a:ext cx="2925342" cy="287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103277" y="3285327"/>
            <a:ext cx="2736782" cy="287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 advAuto="0"/>
      <p:bldP spid="25" grpId="2" animBg="1" advAuto="0"/>
      <p:bldP spid="2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5333" y="2133600"/>
            <a:ext cx="8342959" cy="385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776287" y="1341437"/>
            <a:ext cx="840105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4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Eintragen der so ermittelten Daten für die Aufgabe in das Gezeiten-Schema.</a:t>
            </a:r>
          </a:p>
        </p:txBody>
      </p:sp>
      <p:sp>
        <p:nvSpPr>
          <p:cNvPr id="30" name="Shape 30"/>
          <p:cNvSpPr/>
          <p:nvPr/>
        </p:nvSpPr>
        <p:spPr>
          <a:xfrm>
            <a:off x="2722432" y="2074262"/>
            <a:ext cx="2035432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Maseline Pier (Sark)</a:t>
            </a:r>
          </a:p>
        </p:txBody>
      </p:sp>
      <p:sp>
        <p:nvSpPr>
          <p:cNvPr id="31" name="Shape 31"/>
          <p:cNvSpPr/>
          <p:nvPr/>
        </p:nvSpPr>
        <p:spPr>
          <a:xfrm>
            <a:off x="3116628" y="2500311"/>
            <a:ext cx="927953" cy="31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St. Helier</a:t>
            </a:r>
          </a:p>
        </p:txBody>
      </p:sp>
      <p:sp>
        <p:nvSpPr>
          <p:cNvPr id="32" name="Shape 32"/>
          <p:cNvSpPr/>
          <p:nvPr/>
        </p:nvSpPr>
        <p:spPr>
          <a:xfrm>
            <a:off x="7617489" y="2163162"/>
            <a:ext cx="110991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31.07.2011</a:t>
            </a:r>
          </a:p>
        </p:txBody>
      </p:sp>
      <p:sp>
        <p:nvSpPr>
          <p:cNvPr id="33" name="Shape 33"/>
          <p:cNvSpPr/>
          <p:nvPr/>
        </p:nvSpPr>
        <p:spPr>
          <a:xfrm>
            <a:off x="7995426" y="2499319"/>
            <a:ext cx="375006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UT</a:t>
            </a:r>
          </a:p>
        </p:txBody>
      </p:sp>
      <p:sp>
        <p:nvSpPr>
          <p:cNvPr id="34" name="Shape 34"/>
          <p:cNvSpPr/>
          <p:nvPr/>
        </p:nvSpPr>
        <p:spPr>
          <a:xfrm>
            <a:off x="5573929" y="2074262"/>
            <a:ext cx="443170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822</a:t>
            </a:r>
          </a:p>
        </p:txBody>
      </p:sp>
      <p:sp>
        <p:nvSpPr>
          <p:cNvPr id="35" name="Shape 35"/>
          <p:cNvSpPr/>
          <p:nvPr/>
        </p:nvSpPr>
        <p:spPr>
          <a:xfrm>
            <a:off x="5573929" y="2499319"/>
            <a:ext cx="443170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829</a:t>
            </a:r>
          </a:p>
        </p:txBody>
      </p:sp>
      <p:sp>
        <p:nvSpPr>
          <p:cNvPr id="36" name="Shape 36"/>
          <p:cNvSpPr/>
          <p:nvPr/>
        </p:nvSpPr>
        <p:spPr>
          <a:xfrm>
            <a:off x="828048" y="3357879"/>
            <a:ext cx="239672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X</a:t>
            </a:r>
          </a:p>
        </p:txBody>
      </p:sp>
      <p:sp>
        <p:nvSpPr>
          <p:cNvPr id="37" name="Shape 37"/>
          <p:cNvSpPr/>
          <p:nvPr/>
        </p:nvSpPr>
        <p:spPr>
          <a:xfrm>
            <a:off x="7491858" y="2984896"/>
            <a:ext cx="1382144" cy="338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7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FF2600"/>
                </a:solidFill>
                <a:uFill>
                  <a:solidFill/>
                </a:uFill>
              </a:rPr>
              <a:t>1800 (UT +1)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30" grpId="2" animBg="1" advAuto="0"/>
      <p:bldP spid="31" grpId="4" animBg="1" advAuto="0"/>
      <p:bldP spid="32" grpId="6" animBg="1" advAuto="0"/>
      <p:bldP spid="33" grpId="7" animBg="1" advAuto="0"/>
      <p:bldP spid="34" grpId="3" animBg="1" advAuto="0"/>
      <p:bldP spid="35" grpId="5" animBg="1" advAuto="0"/>
      <p:bldP spid="36" grpId="9" animBg="1" advAuto="0"/>
      <p:bldP spid="37" grpId="8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3044919" y="2180381"/>
            <a:ext cx="6507652" cy="4779221"/>
            <a:chOff x="0" y="0"/>
            <a:chExt cx="6507650" cy="4779219"/>
          </a:xfrm>
        </p:grpSpPr>
        <p:pic>
          <p:nvPicPr>
            <p:cNvPr id="39" name="image1.tif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76424"/>
              <a:ext cx="6507651" cy="4702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" name="Shape 40"/>
            <p:cNvSpPr/>
            <p:nvPr/>
          </p:nvSpPr>
          <p:spPr>
            <a:xfrm>
              <a:off x="6271133" y="1683063"/>
              <a:ext cx="127912" cy="11615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3737346" y="0"/>
              <a:ext cx="2596723" cy="4486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" name="Shape 43"/>
          <p:cNvSpPr/>
          <p:nvPr/>
        </p:nvSpPr>
        <p:spPr>
          <a:xfrm>
            <a:off x="800100" y="1788809"/>
            <a:ext cx="8401050" cy="5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0933" lvl="0" indent="-270933">
              <a:spcBef>
                <a:spcPts val="300"/>
              </a:spcBef>
              <a:buSzPct val="100000"/>
              <a:buFont typeface="Arial Bold"/>
              <a:buAutoNum type="arabicParenBoth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Suche im Gezeitenkalender des Bezugsortes (St.Helier) nach dem </a:t>
            </a:r>
            <a:b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gesuchten Datum (31.07.2011, 1800 UTC +1) </a:t>
            </a:r>
          </a:p>
        </p:txBody>
      </p:sp>
      <p:sp>
        <p:nvSpPr>
          <p:cNvPr id="44" name="Shape 44"/>
          <p:cNvSpPr/>
          <p:nvPr/>
        </p:nvSpPr>
        <p:spPr>
          <a:xfrm>
            <a:off x="800100" y="2419350"/>
            <a:ext cx="8401050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arenBoth" startAt="2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Das Alter der Gezeit aus der Gezeitentabelle entnehmen:</a:t>
            </a:r>
          </a:p>
        </p:txBody>
      </p:sp>
      <p:sp>
        <p:nvSpPr>
          <p:cNvPr id="45" name="Shape 45"/>
          <p:cNvSpPr/>
          <p:nvPr/>
        </p:nvSpPr>
        <p:spPr>
          <a:xfrm>
            <a:off x="800100" y="1268412"/>
            <a:ext cx="8401050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5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Bestimmung des Alters der Gezeit</a:t>
            </a:r>
          </a:p>
        </p:txBody>
      </p:sp>
      <p:sp>
        <p:nvSpPr>
          <p:cNvPr id="46" name="Shape 46"/>
          <p:cNvSpPr/>
          <p:nvPr/>
        </p:nvSpPr>
        <p:spPr>
          <a:xfrm flipH="1">
            <a:off x="7638521" y="4231356"/>
            <a:ext cx="515541" cy="177006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51" name="Group 51"/>
          <p:cNvGrpSpPr/>
          <p:nvPr/>
        </p:nvGrpSpPr>
        <p:grpSpPr>
          <a:xfrm>
            <a:off x="456670" y="3347444"/>
            <a:ext cx="7702487" cy="843212"/>
            <a:chOff x="0" y="0"/>
            <a:chExt cx="7702485" cy="843211"/>
          </a:xfrm>
        </p:grpSpPr>
        <p:sp>
          <p:nvSpPr>
            <p:cNvPr id="47" name="Shape 47"/>
            <p:cNvSpPr/>
            <p:nvPr/>
          </p:nvSpPr>
          <p:spPr>
            <a:xfrm>
              <a:off x="2970062" y="241742"/>
              <a:ext cx="4732424" cy="601470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0" y="0"/>
              <a:ext cx="2879727" cy="431801"/>
              <a:chOff x="0" y="0"/>
              <a:chExt cx="2879726" cy="431800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0" y="0"/>
                <a:ext cx="2879727" cy="43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8915" y="46111"/>
                <a:ext cx="1977034" cy="339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>
                  <a:defRPr sz="1800">
                    <a:uFillTx/>
                  </a:defRPr>
                </a:pPr>
                <a:r>
                  <a:rPr sz="160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Mitte der Spring Zeit</a:t>
                </a:r>
                <a:br>
                  <a:rPr sz="160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</a:br>
                <a:r>
                  <a:rPr sz="80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Der 31.07 ist dieser Gezeit am nächsten.</a:t>
                </a: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>
            <a:off x="7992998" y="3570286"/>
            <a:ext cx="1609745" cy="2802580"/>
            <a:chOff x="0" y="0"/>
            <a:chExt cx="1609744" cy="2802578"/>
          </a:xfrm>
        </p:grpSpPr>
        <p:sp>
          <p:nvSpPr>
            <p:cNvPr id="52" name="Shape 52"/>
            <p:cNvSpPr/>
            <p:nvPr/>
          </p:nvSpPr>
          <p:spPr>
            <a:xfrm flipV="1">
              <a:off x="1257300" y="-1"/>
              <a:ext cx="2" cy="609453"/>
            </a:xfrm>
            <a:prstGeom prst="line">
              <a:avLst/>
            </a:prstGeom>
            <a:noFill/>
            <a:ln w="76200" cap="flat">
              <a:solidFill>
                <a:srgbClr val="FF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6200000">
              <a:off x="949187" y="553759"/>
              <a:ext cx="1007724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</a:rPr>
                <a:t>Springzeit</a:t>
              </a:r>
            </a:p>
          </p:txBody>
        </p:sp>
        <p:sp>
          <p:nvSpPr>
            <p:cNvPr id="54" name="Shape 54"/>
            <p:cNvSpPr/>
            <p:nvPr/>
          </p:nvSpPr>
          <p:spPr>
            <a:xfrm flipV="1">
              <a:off x="-1" y="2386260"/>
              <a:ext cx="4" cy="416319"/>
            </a:xfrm>
            <a:prstGeom prst="line">
              <a:avLst/>
            </a:prstGeom>
            <a:noFill/>
            <a:ln w="76200" cap="flat">
              <a:solidFill>
                <a:srgbClr val="FF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998265" y="4799803"/>
            <a:ext cx="339745" cy="1069442"/>
            <a:chOff x="-1" y="0"/>
            <a:chExt cx="339743" cy="1069440"/>
          </a:xfrm>
        </p:grpSpPr>
        <p:sp>
          <p:nvSpPr>
            <p:cNvPr id="56" name="Shape 56"/>
            <p:cNvSpPr/>
            <p:nvPr/>
          </p:nvSpPr>
          <p:spPr>
            <a:xfrm rot="16200000">
              <a:off x="-190789" y="289441"/>
              <a:ext cx="747672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00CC99"/>
                  </a:solidFill>
                  <a:uFill>
                    <a:solidFill>
                      <a:srgbClr val="00CC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>
                  <a:solidFill>
                    <a:srgbClr val="00CC99"/>
                  </a:solidFill>
                  <a:uFill>
                    <a:solidFill>
                      <a:srgbClr val="00CC99"/>
                    </a:solidFill>
                  </a:uFill>
                </a:rPr>
                <a:t>Mittzeit</a:t>
              </a:r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-2" y="-1"/>
              <a:ext cx="3" cy="1069442"/>
            </a:xfrm>
            <a:prstGeom prst="line">
              <a:avLst/>
            </a:prstGeom>
            <a:noFill/>
            <a:ln w="76200" cap="flat">
              <a:solidFill>
                <a:srgbClr val="00CC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6928346" y="4198343"/>
            <a:ext cx="2329955" cy="1708995"/>
            <a:chOff x="0" y="0"/>
            <a:chExt cx="2329954" cy="1708993"/>
          </a:xfrm>
        </p:grpSpPr>
        <p:sp>
          <p:nvSpPr>
            <p:cNvPr id="59" name="Shape 59"/>
            <p:cNvSpPr/>
            <p:nvPr/>
          </p:nvSpPr>
          <p:spPr>
            <a:xfrm flipV="1">
              <a:off x="1261859" y="-1"/>
              <a:ext cx="1068096" cy="3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1708992"/>
              <a:ext cx="1068095" cy="2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08178" y="2779098"/>
            <a:ext cx="9065118" cy="3180521"/>
            <a:chOff x="-2" y="-5"/>
            <a:chExt cx="9065117" cy="3180519"/>
          </a:xfrm>
        </p:grpSpPr>
        <p:grpSp>
          <p:nvGrpSpPr>
            <p:cNvPr id="64" name="Group 64"/>
            <p:cNvGrpSpPr/>
            <p:nvPr/>
          </p:nvGrpSpPr>
          <p:grpSpPr>
            <a:xfrm>
              <a:off x="-2" y="1373240"/>
              <a:ext cx="4303027" cy="1807274"/>
              <a:chOff x="-1" y="0"/>
              <a:chExt cx="4303026" cy="1807272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-1" y="0"/>
                <a:ext cx="4244713" cy="1749551"/>
              </a:xfrm>
              <a:prstGeom prst="roundRect">
                <a:avLst>
                  <a:gd name="adj" fmla="val 12501"/>
                </a:avLst>
              </a:pr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186375" y="139503"/>
                <a:ext cx="4116650" cy="16677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Als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Mitte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von Spring- und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Nippzeit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wird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jeweils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die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Mitte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des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Tages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an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dem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Spring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oder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Mittzeit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auftreten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angenommen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.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Jeweils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+/- 48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Stunden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ab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Mitte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Sp/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Np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zählen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zur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Gezeit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.</a:t>
                </a:r>
                <a:endParaRPr sz="1400" dirty="0">
                  <a:latin typeface="Arial Bold"/>
                  <a:ea typeface="Arial Bold"/>
                  <a:cs typeface="Arial Bold"/>
                  <a:sym typeface="Arial Bold"/>
                </a:endParaRPr>
              </a:p>
              <a:p>
                <a:pPr lvl="0">
                  <a:defRPr sz="1800">
                    <a:uFillTx/>
                  </a:defRPr>
                </a:pPr>
                <a:endParaRPr sz="1400" dirty="0">
                  <a:latin typeface="Arial Bold"/>
                  <a:ea typeface="Arial Bold"/>
                  <a:cs typeface="Arial Bold"/>
                  <a:sym typeface="Arial Bold"/>
                </a:endParaRPr>
              </a:p>
              <a:p>
                <a:pPr lvl="0">
                  <a:defRPr sz="1800">
                    <a:uFillTx/>
                  </a:defRPr>
                </a:pP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Im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Reeds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sind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Spring- und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Nippdaten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farblich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gekennzeichnet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. (Rot /</a:t>
                </a:r>
                <a:r>
                  <a:rPr sz="1400" dirty="0" err="1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Blau</a:t>
                </a:r>
                <a:r>
                  <a:rPr sz="1400" dirty="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rPr>
                  <a:t>)</a:t>
                </a:r>
                <a:r>
                  <a:rPr sz="1600" dirty="0">
                    <a:uFill>
                      <a:solidFill/>
                    </a:uFill>
                    <a:latin typeface="Times New Roman Bold"/>
                    <a:ea typeface="Times New Roman Bold"/>
                    <a:cs typeface="Times New Roman Bold"/>
                    <a:sym typeface="Times New Roman Bold"/>
                  </a:rPr>
                  <a:t> </a:t>
                </a:r>
                <a:br>
                  <a:rPr sz="1600" dirty="0">
                    <a:uFill>
                      <a:solidFill/>
                    </a:uFill>
                    <a:latin typeface="Times New Roman Bold"/>
                    <a:ea typeface="Times New Roman Bold"/>
                    <a:cs typeface="Times New Roman Bold"/>
                    <a:sym typeface="Times New Roman Bold"/>
                  </a:rPr>
                </a:br>
                <a:endParaRPr sz="1600" dirty="0">
                  <a:uFill>
                    <a:solidFill/>
                  </a:uFill>
                  <a:latin typeface="Times New Roman Bold"/>
                  <a:ea typeface="Times New Roman Bold"/>
                  <a:cs typeface="Times New Roman Bold"/>
                  <a:sym typeface="Times New Roman Bold"/>
                </a:endParaRPr>
              </a:p>
            </p:txBody>
          </p:sp>
        </p:grpSp>
        <p:sp>
          <p:nvSpPr>
            <p:cNvPr id="65" name="Shape 65"/>
            <p:cNvSpPr/>
            <p:nvPr/>
          </p:nvSpPr>
          <p:spPr>
            <a:xfrm>
              <a:off x="7876437" y="-5"/>
              <a:ext cx="1188678" cy="39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7" name="Shape 67"/>
          <p:cNvSpPr/>
          <p:nvPr/>
        </p:nvSpPr>
        <p:spPr>
          <a:xfrm>
            <a:off x="6989233" y="5693833"/>
            <a:ext cx="926969" cy="406402"/>
          </a:xfrm>
          <a:prstGeom prst="roundRect">
            <a:avLst>
              <a:gd name="adj" fmla="val 22809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1" name="Group 71"/>
          <p:cNvGrpSpPr/>
          <p:nvPr/>
        </p:nvGrpSpPr>
        <p:grpSpPr>
          <a:xfrm>
            <a:off x="599764" y="5985931"/>
            <a:ext cx="7176547" cy="653658"/>
            <a:chOff x="0" y="-1"/>
            <a:chExt cx="7176546" cy="653656"/>
          </a:xfrm>
        </p:grpSpPr>
        <p:sp>
          <p:nvSpPr>
            <p:cNvPr id="68" name="Shape 68"/>
            <p:cNvSpPr/>
            <p:nvPr/>
          </p:nvSpPr>
          <p:spPr>
            <a:xfrm>
              <a:off x="0" y="111665"/>
              <a:ext cx="3641485" cy="541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>
                  <a:solidFill>
                    <a:srgbClr val="FF2600"/>
                  </a:solidFill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Der 31.07.2011, 1800 UTC (+1) gehört </a:t>
              </a:r>
              <a:br>
                <a:rPr sz="1600">
                  <a:solidFill>
                    <a:srgbClr val="FF2600"/>
                  </a:solidFill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solidFill>
                    <a:srgbClr val="FF2600"/>
                  </a:solidFill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somit zur „Spring-Zeit“ !</a:t>
              </a:r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3651233" y="4776"/>
              <a:ext cx="3123620" cy="372773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V="1">
              <a:off x="6770572" y="-2"/>
              <a:ext cx="405975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6" name="Textplatzhalt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  <p:bldP spid="44" grpId="4" animBg="1" advAuto="0"/>
      <p:bldP spid="46" grpId="7" animBg="1" advAuto="0"/>
      <p:bldP spid="51" grpId="6" animBg="1" advAuto="0"/>
      <p:bldP spid="55" grpId="8" animBg="1" advAuto="0"/>
      <p:bldP spid="58" grpId="10" animBg="1" advAuto="0"/>
      <p:bldP spid="61" grpId="9" animBg="1" advAuto="0"/>
      <p:bldP spid="66" grpId="5" animBg="1" advAuto="0"/>
      <p:bldP spid="67" grpId="2" animBg="1" advAuto="0"/>
      <p:bldP spid="67" grpId="3" animBg="1" advAuto="0"/>
      <p:bldP spid="71" grpId="1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76287" y="1341437"/>
            <a:ext cx="8401051" cy="5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0933" lvl="0" indent="-270933">
              <a:spcBef>
                <a:spcPts val="300"/>
              </a:spcBef>
              <a:buSzPct val="100000"/>
              <a:buFont typeface="Arial Bold"/>
              <a:buAutoNum type="arabicPeriod" startAt="6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Eintragen der bekannten Daten des Standard-Port für das gesuchte Datum</a:t>
            </a:r>
            <a:b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in das Gezeitenberechnungs-Schema.</a:t>
            </a:r>
          </a:p>
        </p:txBody>
      </p:sp>
      <p:pic>
        <p:nvPicPr>
          <p:cNvPr id="74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5333" y="2133600"/>
            <a:ext cx="8342959" cy="385059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828048" y="3357879"/>
            <a:ext cx="148234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X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2768153" y="2074262"/>
            <a:ext cx="6014411" cy="1119472"/>
            <a:chOff x="0" y="0"/>
            <a:chExt cx="6014410" cy="1119470"/>
          </a:xfrm>
        </p:grpSpPr>
        <p:sp>
          <p:nvSpPr>
            <p:cNvPr id="76" name="Shape 76"/>
            <p:cNvSpPr/>
            <p:nvPr/>
          </p:nvSpPr>
          <p:spPr>
            <a:xfrm>
              <a:off x="-1" y="0"/>
              <a:ext cx="1943994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Maseline Pier (Sark)</a:t>
              </a:r>
            </a:p>
          </p:txBody>
        </p:sp>
        <p:sp>
          <p:nvSpPr>
            <p:cNvPr id="77" name="Shape 77"/>
            <p:cNvSpPr/>
            <p:nvPr/>
          </p:nvSpPr>
          <p:spPr>
            <a:xfrm>
              <a:off x="365670" y="426049"/>
              <a:ext cx="893565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St. Helier</a:t>
              </a:r>
            </a:p>
          </p:txBody>
        </p:sp>
        <p:sp>
          <p:nvSpPr>
            <p:cNvPr id="78" name="Shape 78"/>
            <p:cNvSpPr/>
            <p:nvPr/>
          </p:nvSpPr>
          <p:spPr>
            <a:xfrm>
              <a:off x="4895057" y="88900"/>
              <a:ext cx="1018481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31.07.2011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5272994" y="425057"/>
              <a:ext cx="283568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uFill>
                    <a:solidFill>
                      <a:srgbClr val="FF3300"/>
                    </a:solidFill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>
                      <a:srgbClr val="FF3300"/>
                    </a:solidFill>
                  </a:uFill>
                </a:rPr>
                <a:t>UT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2805777" y="0"/>
              <a:ext cx="351731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822</a:t>
              </a:r>
            </a:p>
          </p:txBody>
        </p:sp>
        <p:sp>
          <p:nvSpPr>
            <p:cNvPr id="81" name="Shape 81"/>
            <p:cNvSpPr/>
            <p:nvPr/>
          </p:nvSpPr>
          <p:spPr>
            <a:xfrm>
              <a:off x="2805777" y="425057"/>
              <a:ext cx="351731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829</a:t>
              </a:r>
            </a:p>
          </p:txBody>
        </p:sp>
        <p:sp>
          <p:nvSpPr>
            <p:cNvPr id="82" name="Shape 82"/>
            <p:cNvSpPr/>
            <p:nvPr/>
          </p:nvSpPr>
          <p:spPr>
            <a:xfrm>
              <a:off x="4723705" y="872533"/>
              <a:ext cx="1290706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7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 dirty="0">
                  <a:uFill>
                    <a:solidFill/>
                  </a:uFill>
                </a:rPr>
                <a:t>1800 (UT +1)</a:t>
              </a:r>
            </a:p>
          </p:txBody>
        </p:sp>
      </p:grpSp>
      <p:sp>
        <p:nvSpPr>
          <p:cNvPr id="84" name="Shape 84"/>
          <p:cNvSpPr/>
          <p:nvPr/>
        </p:nvSpPr>
        <p:spPr>
          <a:xfrm>
            <a:off x="3910229" y="3357879"/>
            <a:ext cx="239672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X</a:t>
            </a:r>
          </a:p>
        </p:txBody>
      </p:sp>
      <p:sp>
        <p:nvSpPr>
          <p:cNvPr id="85" name="Shape 85"/>
          <p:cNvSpPr/>
          <p:nvPr/>
        </p:nvSpPr>
        <p:spPr>
          <a:xfrm>
            <a:off x="779134" y="6062712"/>
            <a:ext cx="6199544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Am </a:t>
            </a:r>
            <a:r>
              <a:rPr sz="160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31.07.2011</a:t>
            </a: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gilt Sommerzeit = UTC + 1 = Time Difference +0100</a:t>
            </a:r>
          </a:p>
        </p:txBody>
      </p:sp>
      <p:sp>
        <p:nvSpPr>
          <p:cNvPr id="86" name="Shape 86"/>
          <p:cNvSpPr/>
          <p:nvPr/>
        </p:nvSpPr>
        <p:spPr>
          <a:xfrm>
            <a:off x="3205379" y="5234630"/>
            <a:ext cx="67484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+0100</a:t>
            </a:r>
          </a:p>
        </p:txBody>
      </p:sp>
      <p:sp>
        <p:nvSpPr>
          <p:cNvPr id="87" name="Shape 87"/>
          <p:cNvSpPr/>
          <p:nvPr/>
        </p:nvSpPr>
        <p:spPr>
          <a:xfrm>
            <a:off x="4707154" y="5234630"/>
            <a:ext cx="58340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+0100</a:t>
            </a:r>
          </a:p>
        </p:txBody>
      </p:sp>
      <p:sp>
        <p:nvSpPr>
          <p:cNvPr id="88" name="Shape 88"/>
          <p:cNvSpPr/>
          <p:nvPr/>
        </p:nvSpPr>
        <p:spPr>
          <a:xfrm>
            <a:off x="7580531" y="5234630"/>
            <a:ext cx="583407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+0100</a:t>
            </a:r>
          </a:p>
        </p:txBody>
      </p:sp>
      <p:sp>
        <p:nvSpPr>
          <p:cNvPr id="89" name="Shape 89"/>
          <p:cNvSpPr/>
          <p:nvPr/>
        </p:nvSpPr>
        <p:spPr>
          <a:xfrm>
            <a:off x="6169242" y="5234630"/>
            <a:ext cx="58340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</a:rPr>
              <a:t>+0100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3494141" y="1166094"/>
            <a:ext cx="4865287" cy="2604339"/>
            <a:chOff x="0" y="0"/>
            <a:chExt cx="4865285" cy="2604338"/>
          </a:xfrm>
        </p:grpSpPr>
        <p:sp>
          <p:nvSpPr>
            <p:cNvPr id="90" name="Shape 90"/>
            <p:cNvSpPr/>
            <p:nvPr/>
          </p:nvSpPr>
          <p:spPr>
            <a:xfrm rot="16192104">
              <a:off x="1136049" y="-1127502"/>
              <a:ext cx="2593185" cy="485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1" y="0"/>
                  </a:moveTo>
                  <a:cubicBezTo>
                    <a:pt x="8275" y="0"/>
                    <a:pt x="7312" y="514"/>
                    <a:pt x="7312" y="1147"/>
                  </a:cubicBezTo>
                  <a:lnTo>
                    <a:pt x="7312" y="1346"/>
                  </a:lnTo>
                  <a:lnTo>
                    <a:pt x="0" y="2191"/>
                  </a:lnTo>
                  <a:lnTo>
                    <a:pt x="7312" y="3036"/>
                  </a:lnTo>
                  <a:lnTo>
                    <a:pt x="7312" y="20453"/>
                  </a:lnTo>
                  <a:cubicBezTo>
                    <a:pt x="7312" y="21086"/>
                    <a:pt x="8275" y="21600"/>
                    <a:pt x="9461" y="21600"/>
                  </a:cubicBezTo>
                  <a:lnTo>
                    <a:pt x="19451" y="21600"/>
                  </a:lnTo>
                  <a:cubicBezTo>
                    <a:pt x="20638" y="21600"/>
                    <a:pt x="21600" y="21086"/>
                    <a:pt x="21600" y="20453"/>
                  </a:cubicBezTo>
                  <a:lnTo>
                    <a:pt x="21600" y="1147"/>
                  </a:lnTo>
                  <a:cubicBezTo>
                    <a:pt x="21600" y="514"/>
                    <a:pt x="20638" y="0"/>
                    <a:pt x="19451" y="0"/>
                  </a:cubicBez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1" name="image4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85720" y="205758"/>
              <a:ext cx="1854202" cy="1320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image5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295853" y="295821"/>
              <a:ext cx="2033616" cy="1320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" name="Shape 94"/>
          <p:cNvSpPr/>
          <p:nvPr/>
        </p:nvSpPr>
        <p:spPr>
          <a:xfrm>
            <a:off x="4466980" y="2122498"/>
            <a:ext cx="54758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1318</a:t>
            </a:r>
          </a:p>
        </p:txBody>
      </p:sp>
      <p:sp>
        <p:nvSpPr>
          <p:cNvPr id="95" name="Shape 95"/>
          <p:cNvSpPr/>
          <p:nvPr/>
        </p:nvSpPr>
        <p:spPr>
          <a:xfrm>
            <a:off x="5111670" y="2122498"/>
            <a:ext cx="37766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1.5</a:t>
            </a:r>
          </a:p>
        </p:txBody>
      </p:sp>
      <p:sp>
        <p:nvSpPr>
          <p:cNvPr id="96" name="Shape 96"/>
          <p:cNvSpPr/>
          <p:nvPr/>
        </p:nvSpPr>
        <p:spPr>
          <a:xfrm>
            <a:off x="4466980" y="2368032"/>
            <a:ext cx="54758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1855</a:t>
            </a:r>
          </a:p>
        </p:txBody>
      </p:sp>
      <p:sp>
        <p:nvSpPr>
          <p:cNvPr id="97" name="Shape 97"/>
          <p:cNvSpPr/>
          <p:nvPr/>
        </p:nvSpPr>
        <p:spPr>
          <a:xfrm>
            <a:off x="4986870" y="2368032"/>
            <a:ext cx="49147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11.1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866198" y="3876981"/>
            <a:ext cx="7608685" cy="173570"/>
            <a:chOff x="0" y="0"/>
            <a:chExt cx="7608684" cy="173569"/>
          </a:xfrm>
        </p:grpSpPr>
        <p:sp>
          <p:nvSpPr>
            <p:cNvPr id="98" name="Shape 98"/>
            <p:cNvSpPr/>
            <p:nvPr/>
          </p:nvSpPr>
          <p:spPr>
            <a:xfrm>
              <a:off x="2878666" y="0"/>
              <a:ext cx="386618" cy="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309533" y="-1"/>
              <a:ext cx="386618" cy="3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222066" y="46566"/>
              <a:ext cx="386618" cy="2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5765800" y="46566"/>
              <a:ext cx="386617" cy="2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-1" y="173567"/>
              <a:ext cx="1177854" cy="3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04" name="Shape 104"/>
          <p:cNvSpPr/>
          <p:nvPr/>
        </p:nvSpPr>
        <p:spPr>
          <a:xfrm>
            <a:off x="6427839" y="1581577"/>
            <a:ext cx="54758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0146</a:t>
            </a:r>
          </a:p>
        </p:txBody>
      </p:sp>
      <p:sp>
        <p:nvSpPr>
          <p:cNvPr id="105" name="Shape 105"/>
          <p:cNvSpPr/>
          <p:nvPr/>
        </p:nvSpPr>
        <p:spPr>
          <a:xfrm>
            <a:off x="7186831" y="1581577"/>
            <a:ext cx="28533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1.1</a:t>
            </a:r>
          </a:p>
        </p:txBody>
      </p:sp>
      <p:sp>
        <p:nvSpPr>
          <p:cNvPr id="106" name="Shape 106"/>
          <p:cNvSpPr/>
          <p:nvPr/>
        </p:nvSpPr>
        <p:spPr>
          <a:xfrm>
            <a:off x="6424829" y="1809057"/>
            <a:ext cx="4552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0724</a:t>
            </a:r>
          </a:p>
        </p:txBody>
      </p:sp>
      <p:sp>
        <p:nvSpPr>
          <p:cNvPr id="107" name="Shape 107"/>
          <p:cNvSpPr/>
          <p:nvPr/>
        </p:nvSpPr>
        <p:spPr>
          <a:xfrm>
            <a:off x="7072531" y="1809057"/>
            <a:ext cx="39914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>
                <a:solidFill>
                  <a:schemeClr val="tx1"/>
                </a:solidFill>
                <a:uFill>
                  <a:solidFill/>
                </a:uFill>
              </a:rPr>
              <a:t>11.0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798730" y="3762602"/>
            <a:ext cx="8096308" cy="2842102"/>
            <a:chOff x="0" y="0"/>
            <a:chExt cx="8096307" cy="2842101"/>
          </a:xfrm>
        </p:grpSpPr>
        <p:sp>
          <p:nvSpPr>
            <p:cNvPr id="108" name="Shape 108"/>
            <p:cNvSpPr/>
            <p:nvPr/>
          </p:nvSpPr>
          <p:spPr>
            <a:xfrm>
              <a:off x="0" y="2300110"/>
              <a:ext cx="8096308" cy="541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Da wir um 1800 ankern und übernachten wollen, interessiert uns</a:t>
              </a:r>
              <a:b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der Zeitraum für das nächste HW und vor allem der NW-Stand in der kommenden Nacht.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2388969" y="0"/>
              <a:ext cx="4397229" cy="2059486"/>
            </a:xfrm>
            <a:prstGeom prst="roundRect">
              <a:avLst>
                <a:gd name="adj" fmla="val 9250"/>
              </a:avLst>
            </a:prstGeom>
            <a:solidFill>
              <a:srgbClr val="FF2600">
                <a:alpha val="11355"/>
              </a:srgbClr>
            </a:solidFill>
            <a:ln w="12700" cap="flat">
              <a:solidFill>
                <a:srgbClr val="00CC99">
                  <a:alpha val="11355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0" name="Textplatzhalter 3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10" presetClass="entr" presetSubtype="0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50"/>
                            </p:stCondLst>
                            <p:childTnLst>
                              <p:par>
                                <p:cTn id="29" presetID="1" presetClass="exit" presetSubtype="0" fill="hold" grpId="7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grpId="9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358 0.34606 " pathEditMode="relative" ptsTypes="AA">
                                      <p:cBhvr>
                                        <p:cTn id="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6 -0.0125 L -0.10049 0.34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0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048E-6 -4.34189E-6 L 0.0218 0.3146 " pathEditMode="relative" ptsTypes="AA">
                                      <p:cBhvr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50"/>
                            </p:stCondLst>
                            <p:childTnLst>
                              <p:par>
                                <p:cTn id="56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0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902E-6 -4.34189E-6 L 0.0436 0.3146 " pathEditMode="relative" ptsTypes="AA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0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711E-6 9.41476E-7 L -0.0218 0.43002 " pathEditMode="relative" ptsTypes="AA">
                                      <p:cBhvr>
                                        <p:cTn id="6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250"/>
                            </p:stCondLst>
                            <p:childTnLst>
                              <p:par>
                                <p:cTn id="6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250"/>
                            </p:stCondLst>
                            <p:childTnLst>
                              <p:par>
                                <p:cTn id="71" presetID="0" presetClass="path" presetSubtype="0" accel="50000" decel="5000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6289E-7 -6.60421E-6 L -0.01458 0.44066 " pathEditMode="relative" ptsTypes="AA">
                                      <p:cBhvr>
                                        <p:cTn id="7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250"/>
                            </p:stCondLst>
                            <p:childTnLst>
                              <p:par>
                                <p:cTn id="7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250"/>
                            </p:stCondLst>
                            <p:childTnLst>
                              <p:par>
                                <p:cTn id="77" presetID="0" presetClass="path" presetSubtype="0" accel="50000" decel="5000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769E-6 -4.2563E-6 L 0.13095 0.4092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250"/>
                            </p:stCondLst>
                            <p:childTnLst>
                              <p:par>
                                <p:cTn id="8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250"/>
                            </p:stCondLst>
                            <p:childTnLst>
                              <p:par>
                                <p:cTn id="83" presetID="0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192E-6 3.10201E-6 L 0.12951 0.408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250"/>
                            </p:stCondLst>
                            <p:childTnLst>
                              <p:par>
                                <p:cTn id="86" presetID="23" presetClass="exit" presetSubtype="16" fill="hold" grpId="1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 advAuto="0"/>
      <p:bldP spid="85" grpId="2" animBg="1" advAuto="0"/>
      <p:bldP spid="85" grpId="7" animBg="1" advAuto="0"/>
      <p:bldP spid="86" grpId="3" animBg="1" advAuto="0"/>
      <p:bldP spid="87" grpId="4" animBg="1" advAuto="0"/>
      <p:bldP spid="88" grpId="6" animBg="1" advAuto="0"/>
      <p:bldP spid="89" grpId="5" animBg="1" advAuto="0"/>
      <p:bldP spid="93" grpId="8" animBg="1" advAuto="0"/>
      <p:bldP spid="93" grpId="17" animBg="1" advAuto="0"/>
      <p:bldP spid="94" grpId="9" animBg="1" advAuto="0"/>
      <p:bldP spid="94" grpId="10" animBg="1"/>
      <p:bldP spid="95" grpId="10" animBg="1" advAuto="0"/>
      <p:bldP spid="95" grpId="11" animBg="1"/>
      <p:bldP spid="96" grpId="11" animBg="1" advAuto="0"/>
      <p:bldP spid="96" grpId="12" animBg="1"/>
      <p:bldP spid="97" grpId="12" animBg="1" advAuto="0"/>
      <p:bldP spid="97" grpId="13" animBg="1"/>
      <p:bldP spid="103" grpId="18" animBg="1" advAuto="0"/>
      <p:bldP spid="104" grpId="13" animBg="1" advAuto="0"/>
      <p:bldP spid="104" grpId="14" animBg="1"/>
      <p:bldP spid="105" grpId="14" animBg="1" advAuto="0"/>
      <p:bldP spid="105" grpId="15" animBg="1"/>
      <p:bldP spid="106" grpId="15" animBg="1" advAuto="0"/>
      <p:bldP spid="106" grpId="16" animBg="1"/>
      <p:bldP spid="107" grpId="16" animBg="1" advAuto="0"/>
      <p:bldP spid="107" grpId="17" animBg="1"/>
      <p:bldP spid="110" grpId="19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776287" y="1268412"/>
            <a:ext cx="840105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8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der Zeit- und Höhendifferenzen des Anschlussortes zum Bezugsort.</a:t>
            </a:r>
          </a:p>
        </p:txBody>
      </p:sp>
      <p:sp>
        <p:nvSpPr>
          <p:cNvPr id="113" name="Shape 113"/>
          <p:cNvSpPr/>
          <p:nvPr/>
        </p:nvSpPr>
        <p:spPr>
          <a:xfrm>
            <a:off x="817762" y="1686465"/>
            <a:ext cx="7990640" cy="5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Um die für 18:00 erforderliche Wassertiefe zum Ankern zu bestimmen, müssen wir also 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die folgenden Werte kennen und ermitteln:</a:t>
            </a:r>
          </a:p>
        </p:txBody>
      </p:sp>
      <p:sp>
        <p:nvSpPr>
          <p:cNvPr id="114" name="Shape 114"/>
          <p:cNvSpPr/>
          <p:nvPr/>
        </p:nvSpPr>
        <p:spPr>
          <a:xfrm>
            <a:off x="713551" y="2651119"/>
            <a:ext cx="892905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54000" lvl="0" indent="-254000">
              <a:buClr>
                <a:srgbClr val="000000"/>
              </a:buClr>
              <a:buSzPct val="100000"/>
              <a:buChar char="•"/>
              <a:defRPr sz="1800">
                <a:uFillTx/>
              </a:defRPr>
            </a:pP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Werte des letzten Niedrigwassers am Anschlussort</a:t>
            </a:r>
            <a:b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-&gt;Ermitteln von Zeit- und Höhendifferenz für LW 1318 v. St. Helier für Sark (Maseline Pier)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Wird benötigt um anhand der Tidenkurve die aktuelle Höhe der Gezeit nachzuschlagen.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>
              <a:buClr>
                <a:srgbClr val="000000"/>
              </a:buClr>
              <a:buSzPct val="100000"/>
              <a:buChar char="•"/>
              <a:defRPr sz="1800">
                <a:uFillTx/>
              </a:defRPr>
            </a:pP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Werte der nächsten Hoch- und  Niedrigwassers f.d Anschlussort</a:t>
            </a:r>
            <a:b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-&gt;Ermitteln von Zeit- und Höhendifferenzen für HW 1855, LW 0146 (d+1) v. St. Helier für Sark.</a:t>
            </a:r>
            <a:b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Benötigt HW-Wert für die Tidenkurve und den LW Wert für den niedrigsten Wassersand vor Ort.</a:t>
            </a:r>
          </a:p>
        </p:txBody>
      </p:sp>
      <p:sp>
        <p:nvSpPr>
          <p:cNvPr id="115" name="Shape 115"/>
          <p:cNvSpPr/>
          <p:nvPr/>
        </p:nvSpPr>
        <p:spPr>
          <a:xfrm>
            <a:off x="763042" y="5044485"/>
            <a:ext cx="7670859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 werden diese Werte im folgenden grafisch ermitteln.</a:t>
            </a:r>
            <a:b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Dazu gibt es zwei Methoden…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build="p" bldLvl="5" animBg="1" advAuto="0"/>
      <p:bldP spid="11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8965" y="2336642"/>
            <a:ext cx="4679953" cy="381349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776287" y="1268412"/>
            <a:ext cx="840105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7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Zeitdifferenz zum Bezugsort (Standard-Port) für das letzte LW.</a:t>
            </a:r>
          </a:p>
        </p:txBody>
      </p:sp>
      <p:grpSp>
        <p:nvGrpSpPr>
          <p:cNvPr id="122" name="Group 122"/>
          <p:cNvGrpSpPr/>
          <p:nvPr/>
        </p:nvGrpSpPr>
        <p:grpSpPr>
          <a:xfrm>
            <a:off x="4811182" y="2335741"/>
            <a:ext cx="4671486" cy="4286449"/>
            <a:chOff x="0" y="0"/>
            <a:chExt cx="4671484" cy="4286448"/>
          </a:xfrm>
        </p:grpSpPr>
        <p:pic>
          <p:nvPicPr>
            <p:cNvPr id="119" name="image7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710670" y="0"/>
              <a:ext cx="3960815" cy="3640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Shape 120"/>
            <p:cNvSpPr/>
            <p:nvPr/>
          </p:nvSpPr>
          <p:spPr>
            <a:xfrm>
              <a:off x="1053900" y="4022196"/>
              <a:ext cx="3268002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TIME OF HIGH WATER AT STANDARD PORT</a:t>
              </a:r>
            </a:p>
          </p:txBody>
        </p:sp>
        <p:sp>
          <p:nvSpPr>
            <p:cNvPr id="121" name="Shape 121"/>
            <p:cNvSpPr/>
            <p:nvPr/>
          </p:nvSpPr>
          <p:spPr>
            <a:xfrm rot="16200000">
              <a:off x="-623525" y="1749062"/>
              <a:ext cx="1511302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TIME Difference</a:t>
              </a:r>
            </a:p>
          </p:txBody>
        </p:sp>
      </p:grpSp>
      <p:sp>
        <p:nvSpPr>
          <p:cNvPr id="123" name="Shape 123"/>
          <p:cNvSpPr/>
          <p:nvPr/>
        </p:nvSpPr>
        <p:spPr>
          <a:xfrm>
            <a:off x="403225" y="1786477"/>
            <a:ext cx="4061181" cy="31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LW St. Helier:     13:18     LW Sark: ________</a:t>
            </a:r>
          </a:p>
        </p:txBody>
      </p:sp>
      <p:sp>
        <p:nvSpPr>
          <p:cNvPr id="124" name="Shape 124"/>
          <p:cNvSpPr/>
          <p:nvPr/>
        </p:nvSpPr>
        <p:spPr>
          <a:xfrm>
            <a:off x="5626175" y="2727421"/>
            <a:ext cx="107949" cy="10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3300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913440" y="5733256"/>
            <a:ext cx="107949" cy="10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333CC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5465543" y="6062848"/>
            <a:ext cx="431802" cy="215902"/>
          </a:xfrm>
          <a:prstGeom prst="rect">
            <a:avLst/>
          </a:prstGeom>
          <a:ln w="1905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692774" y="2781899"/>
            <a:ext cx="3292279" cy="3017591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883605" y="1792839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274636" y="4658898"/>
            <a:ext cx="4511678" cy="179274"/>
          </a:xfrm>
          <a:prstGeom prst="rect">
            <a:avLst/>
          </a:prstGeom>
          <a:solidFill>
            <a:srgbClr val="FF2600">
              <a:alpha val="1567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713508" y="6039193"/>
            <a:ext cx="431802" cy="215902"/>
          </a:xfrm>
          <a:prstGeom prst="rect">
            <a:avLst/>
          </a:prstGeom>
          <a:ln w="19050">
            <a:solidFill>
              <a:srgbClr val="0433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68" name="Group 168"/>
          <p:cNvGrpSpPr/>
          <p:nvPr/>
        </p:nvGrpSpPr>
        <p:grpSpPr>
          <a:xfrm>
            <a:off x="5457056" y="5926251"/>
            <a:ext cx="3667627" cy="363773"/>
            <a:chOff x="4835" y="0"/>
            <a:chExt cx="3667626" cy="363771"/>
          </a:xfrm>
        </p:grpSpPr>
        <p:sp>
          <p:nvSpPr>
            <p:cNvPr id="131" name="Shape 131"/>
            <p:cNvSpPr/>
            <p:nvPr/>
          </p:nvSpPr>
          <p:spPr>
            <a:xfrm>
              <a:off x="4835" y="87233"/>
              <a:ext cx="471422" cy="276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0900</a:t>
              </a:r>
            </a:p>
          </p:txBody>
        </p:sp>
        <p:grpSp>
          <p:nvGrpSpPr>
            <p:cNvPr id="167" name="Group 167"/>
            <p:cNvGrpSpPr/>
            <p:nvPr/>
          </p:nvGrpSpPr>
          <p:grpSpPr>
            <a:xfrm>
              <a:off x="223010" y="0"/>
              <a:ext cx="3449451" cy="322579"/>
              <a:chOff x="0" y="0"/>
              <a:chExt cx="3449449" cy="322578"/>
            </a:xfrm>
          </p:grpSpPr>
          <p:grpSp>
            <p:nvGrpSpPr>
              <p:cNvPr id="136" name="Group 136"/>
              <p:cNvGrpSpPr/>
              <p:nvPr/>
            </p:nvGrpSpPr>
            <p:grpSpPr>
              <a:xfrm>
                <a:off x="0" y="12700"/>
                <a:ext cx="488954" cy="182451"/>
                <a:chOff x="0" y="0"/>
                <a:chExt cx="488953" cy="182450"/>
              </a:xfrm>
            </p:grpSpPr>
            <p:sp>
              <p:nvSpPr>
                <p:cNvPr id="132" name="Shape 132"/>
                <p:cNvSpPr/>
                <p:nvPr/>
              </p:nvSpPr>
              <p:spPr>
                <a:xfrm flipV="1">
                  <a:off x="-1" y="3175"/>
                  <a:ext cx="3" cy="179276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 flipV="1">
                  <a:off x="162983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 flipV="1">
                  <a:off x="32914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 flipV="1">
                  <a:off x="488951" y="3175"/>
                  <a:ext cx="3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141" name="Group 141"/>
              <p:cNvGrpSpPr/>
              <p:nvPr/>
            </p:nvGrpSpPr>
            <p:grpSpPr>
              <a:xfrm>
                <a:off x="657224" y="9525"/>
                <a:ext cx="488953" cy="182450"/>
                <a:chOff x="0" y="0"/>
                <a:chExt cx="488952" cy="182449"/>
              </a:xfrm>
            </p:grpSpPr>
            <p:sp>
              <p:nvSpPr>
                <p:cNvPr id="137" name="Shape 137"/>
                <p:cNvSpPr/>
                <p:nvPr/>
              </p:nvSpPr>
              <p:spPr>
                <a:xfrm flipV="1">
                  <a:off x="-1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 flipV="1">
                  <a:off x="162983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39" name="Shape 139"/>
                <p:cNvSpPr/>
                <p:nvPr/>
              </p:nvSpPr>
              <p:spPr>
                <a:xfrm flipV="1">
                  <a:off x="329141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0" name="Shape 140"/>
                <p:cNvSpPr/>
                <p:nvPr/>
              </p:nvSpPr>
              <p:spPr>
                <a:xfrm flipV="1">
                  <a:off x="488950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146" name="Group 146"/>
              <p:cNvGrpSpPr/>
              <p:nvPr/>
            </p:nvGrpSpPr>
            <p:grpSpPr>
              <a:xfrm>
                <a:off x="1327150" y="9525"/>
                <a:ext cx="488952" cy="182450"/>
                <a:chOff x="0" y="0"/>
                <a:chExt cx="488950" cy="182449"/>
              </a:xfrm>
            </p:grpSpPr>
            <p:sp>
              <p:nvSpPr>
                <p:cNvPr id="142" name="Shape 142"/>
                <p:cNvSpPr/>
                <p:nvPr/>
              </p:nvSpPr>
              <p:spPr>
                <a:xfrm flipV="1">
                  <a:off x="0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 flipV="1">
                  <a:off x="16298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 flipV="1">
                  <a:off x="329141" y="0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 flipV="1">
                  <a:off x="488949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151" name="Group 151"/>
              <p:cNvGrpSpPr/>
              <p:nvPr/>
            </p:nvGrpSpPr>
            <p:grpSpPr>
              <a:xfrm>
                <a:off x="1984375" y="0"/>
                <a:ext cx="488954" cy="182450"/>
                <a:chOff x="0" y="0"/>
                <a:chExt cx="488952" cy="182449"/>
              </a:xfrm>
            </p:grpSpPr>
            <p:sp>
              <p:nvSpPr>
                <p:cNvPr id="147" name="Shape 147"/>
                <p:cNvSpPr/>
                <p:nvPr/>
              </p:nvSpPr>
              <p:spPr>
                <a:xfrm flipV="1">
                  <a:off x="-1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 flipV="1">
                  <a:off x="162983" y="0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 flipV="1">
                  <a:off x="329141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 flipV="1">
                  <a:off x="488950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156" name="Group 156"/>
              <p:cNvGrpSpPr/>
              <p:nvPr/>
            </p:nvGrpSpPr>
            <p:grpSpPr>
              <a:xfrm>
                <a:off x="2644777" y="9525"/>
                <a:ext cx="488952" cy="182450"/>
                <a:chOff x="0" y="0"/>
                <a:chExt cx="488950" cy="182449"/>
              </a:xfrm>
            </p:grpSpPr>
            <p:sp>
              <p:nvSpPr>
                <p:cNvPr id="152" name="Shape 152"/>
                <p:cNvSpPr/>
                <p:nvPr/>
              </p:nvSpPr>
              <p:spPr>
                <a:xfrm flipV="1">
                  <a:off x="0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 flipV="1">
                  <a:off x="16298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 flipV="1">
                  <a:off x="329141" y="0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 flipV="1">
                  <a:off x="488949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57" name="Shape 157"/>
              <p:cNvSpPr/>
              <p:nvPr/>
            </p:nvSpPr>
            <p:spPr>
              <a:xfrm>
                <a:off x="3069466" y="127954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1400</a:t>
                </a: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18338" y="13112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1000</a:t>
                </a: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1078739" y="137479"/>
                <a:ext cx="367731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1100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1748665" y="1247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1200</a:t>
                </a: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2409066" y="1247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1300</a:t>
                </a: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224664" y="77154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30</a:t>
                </a: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885064" y="6762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30</a:t>
                </a: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554990" y="6127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30</a:t>
                </a: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2212215" y="51754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30</a:t>
                </a: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2869441" y="5492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30</a:t>
                </a:r>
              </a:p>
            </p:txBody>
          </p:sp>
        </p:grpSp>
      </p:grpSp>
      <p:sp>
        <p:nvSpPr>
          <p:cNvPr id="169" name="Shape 169"/>
          <p:cNvSpPr/>
          <p:nvPr/>
        </p:nvSpPr>
        <p:spPr>
          <a:xfrm>
            <a:off x="1862797" y="4107003"/>
            <a:ext cx="494509" cy="241624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439266" y="4294459"/>
            <a:ext cx="494508" cy="241624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405465" y="4646612"/>
            <a:ext cx="482900" cy="217489"/>
          </a:xfrm>
          <a:prstGeom prst="rect">
            <a:avLst/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869827" y="2660681"/>
            <a:ext cx="465073" cy="212347"/>
          </a:xfrm>
          <a:prstGeom prst="rect">
            <a:avLst/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932647" y="4644635"/>
            <a:ext cx="494509" cy="241625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854695" y="5723148"/>
            <a:ext cx="494509" cy="241625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7" name="Group 197"/>
          <p:cNvGrpSpPr/>
          <p:nvPr/>
        </p:nvGrpSpPr>
        <p:grpSpPr>
          <a:xfrm>
            <a:off x="4863789" y="2661190"/>
            <a:ext cx="766548" cy="3257165"/>
            <a:chOff x="0" y="0"/>
            <a:chExt cx="766546" cy="3257164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476399" cy="18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+0010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7203" y="3072065"/>
              <a:ext cx="476400" cy="18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+0005</a:t>
              </a:r>
            </a:p>
          </p:txBody>
        </p:sp>
        <p:sp>
          <p:nvSpPr>
            <p:cNvPr id="177" name="Shape 177"/>
            <p:cNvSpPr/>
            <p:nvPr/>
          </p:nvSpPr>
          <p:spPr>
            <a:xfrm flipV="1">
              <a:off x="557481" y="128575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574414" y="3146944"/>
              <a:ext cx="192132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65948" y="1330843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557481" y="1944676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flipV="1">
              <a:off x="544780" y="729709"/>
              <a:ext cx="192132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57481" y="2550044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22766" y="626533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+0009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139699" y="1223433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+0008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26998" y="1837267"/>
              <a:ext cx="369393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+0007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35466" y="2446867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+0006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346074" y="1561041"/>
              <a:ext cx="326606" cy="177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622610" y="1635642"/>
              <a:ext cx="88466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22610" y="2245243"/>
              <a:ext cx="88466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18377" y="1034509"/>
              <a:ext cx="88465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09910" y="429142"/>
              <a:ext cx="88466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22610" y="2846376"/>
              <a:ext cx="88466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346074" y="959908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333374" y="354541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337608" y="2162175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337608" y="2771775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</p:grpSp>
      <p:sp>
        <p:nvSpPr>
          <p:cNvPr id="198" name="Shape 198"/>
          <p:cNvSpPr/>
          <p:nvPr/>
        </p:nvSpPr>
        <p:spPr>
          <a:xfrm flipV="1">
            <a:off x="5673080" y="2492896"/>
            <a:ext cx="2" cy="3408835"/>
          </a:xfrm>
          <a:prstGeom prst="line">
            <a:avLst/>
          </a:prstGeom>
          <a:ln w="12700">
            <a:solidFill>
              <a:srgbClr val="FF26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5457056" y="2780928"/>
            <a:ext cx="849981" cy="2"/>
          </a:xfrm>
          <a:prstGeom prst="line">
            <a:avLst/>
          </a:prstGeom>
          <a:ln w="12700">
            <a:solidFill>
              <a:srgbClr val="FF26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V="1">
            <a:off x="8972549" y="5005440"/>
            <a:ext cx="2" cy="972306"/>
          </a:xfrm>
          <a:prstGeom prst="line">
            <a:avLst/>
          </a:prstGeom>
          <a:ln w="12700">
            <a:solidFill>
              <a:srgbClr val="0433FF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H="1" flipV="1">
            <a:off x="5563572" y="5806293"/>
            <a:ext cx="3540794" cy="2"/>
          </a:xfrm>
          <a:prstGeom prst="line">
            <a:avLst/>
          </a:prstGeom>
          <a:ln w="12700">
            <a:solidFill>
              <a:srgbClr val="0433FF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8528049" y="4089400"/>
            <a:ext cx="2" cy="2027729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H="1" flipV="1">
            <a:off x="5505206" y="5386877"/>
            <a:ext cx="3099044" cy="2"/>
          </a:xfrm>
          <a:prstGeom prst="line">
            <a:avLst/>
          </a:prstGeom>
          <a:ln w="25400">
            <a:solidFill>
              <a:srgbClr val="0433FF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16178438">
            <a:off x="8252290" y="2613574"/>
            <a:ext cx="1121571" cy="1766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15" y="0"/>
                </a:moveTo>
                <a:cubicBezTo>
                  <a:pt x="7839" y="0"/>
                  <a:pt x="7292" y="348"/>
                  <a:pt x="7292" y="776"/>
                </a:cubicBezTo>
                <a:lnTo>
                  <a:pt x="7292" y="5012"/>
                </a:lnTo>
                <a:lnTo>
                  <a:pt x="0" y="7336"/>
                </a:lnTo>
                <a:lnTo>
                  <a:pt x="7292" y="9665"/>
                </a:lnTo>
                <a:lnTo>
                  <a:pt x="7292" y="20824"/>
                </a:lnTo>
                <a:cubicBezTo>
                  <a:pt x="7292" y="21252"/>
                  <a:pt x="7839" y="21600"/>
                  <a:pt x="8515" y="21600"/>
                </a:cubicBezTo>
                <a:lnTo>
                  <a:pt x="20377" y="21600"/>
                </a:lnTo>
                <a:cubicBezTo>
                  <a:pt x="21052" y="21600"/>
                  <a:pt x="21600" y="21252"/>
                  <a:pt x="21600" y="20824"/>
                </a:cubicBezTo>
                <a:lnTo>
                  <a:pt x="21600" y="776"/>
                </a:lnTo>
                <a:cubicBezTo>
                  <a:pt x="21600" y="348"/>
                  <a:pt x="21052" y="0"/>
                  <a:pt x="20377" y="0"/>
                </a:cubicBezTo>
                <a:lnTo>
                  <a:pt x="851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7948831" y="2990331"/>
            <a:ext cx="1773023" cy="61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Auf der Zeitachse tragen</a:t>
            </a:r>
            <a:b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 die Zeit des Hoch-</a:t>
            </a:r>
            <a:b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Wassers St. Helier ein.</a:t>
            </a:r>
          </a:p>
        </p:txBody>
      </p:sp>
      <p:sp>
        <p:nvSpPr>
          <p:cNvPr id="206" name="Shape 206"/>
          <p:cNvSpPr/>
          <p:nvPr/>
        </p:nvSpPr>
        <p:spPr>
          <a:xfrm rot="16193599">
            <a:off x="6855721" y="3718390"/>
            <a:ext cx="890590" cy="2328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64" y="0"/>
                </a:moveTo>
                <a:cubicBezTo>
                  <a:pt x="8404" y="0"/>
                  <a:pt x="7787" y="236"/>
                  <a:pt x="7787" y="526"/>
                </a:cubicBezTo>
                <a:lnTo>
                  <a:pt x="7787" y="15607"/>
                </a:lnTo>
                <a:lnTo>
                  <a:pt x="0" y="21600"/>
                </a:lnTo>
                <a:lnTo>
                  <a:pt x="17009" y="18813"/>
                </a:lnTo>
                <a:lnTo>
                  <a:pt x="20224" y="18813"/>
                </a:lnTo>
                <a:cubicBezTo>
                  <a:pt x="20983" y="18813"/>
                  <a:pt x="21600" y="18578"/>
                  <a:pt x="21600" y="18287"/>
                </a:cubicBezTo>
                <a:lnTo>
                  <a:pt x="21600" y="526"/>
                </a:lnTo>
                <a:cubicBezTo>
                  <a:pt x="21600" y="236"/>
                  <a:pt x="20983" y="0"/>
                  <a:pt x="20224" y="0"/>
                </a:cubicBezTo>
                <a:lnTo>
                  <a:pt x="916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170829" y="4488931"/>
            <a:ext cx="1966754" cy="46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Der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Schnittpunkt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markiert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aktuelle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Zeitdifferenz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8" name="Shape 208"/>
          <p:cNvSpPr/>
          <p:nvPr/>
        </p:nvSpPr>
        <p:spPr>
          <a:xfrm>
            <a:off x="5309119" y="5230237"/>
            <a:ext cx="720709" cy="365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3650252" y="1754198"/>
            <a:ext cx="239451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+00:06   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sz="10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ganze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Minuten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gerundet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5" name="Textplatzhalter 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 advAuto="0"/>
      <p:bldP spid="123" grpId="3" animBg="1" advAuto="0"/>
      <p:bldP spid="124" grpId="17" animBg="1" advAuto="0"/>
      <p:bldP spid="125" grpId="20" animBg="1" advAuto="0"/>
      <p:bldP spid="127" grpId="21" animBg="1" advAuto="0"/>
      <p:bldP spid="128" grpId="4" animBg="1" advAuto="0"/>
      <p:bldP spid="129" grpId="2" animBg="1" advAuto="0"/>
      <p:bldP spid="130" grpId="6" animBg="1" advAuto="0"/>
      <p:bldP spid="168" grpId="7" animBg="1" advAuto="0"/>
      <p:bldP spid="169" grpId="8" animBg="1" advAuto="0"/>
      <p:bldP spid="170" grpId="9" animBg="1" advAuto="0"/>
      <p:bldP spid="171" grpId="13" animBg="1" advAuto="0"/>
      <p:bldP spid="173" grpId="12" animBg="1" advAuto="0"/>
      <p:bldP spid="174" grpId="14" animBg="1" advAuto="0"/>
      <p:bldP spid="197" grpId="10" animBg="1" advAuto="0"/>
      <p:bldP spid="198" grpId="16" animBg="1" advAuto="0"/>
      <p:bldP spid="199" grpId="15" animBg="1" advAuto="0"/>
      <p:bldP spid="200" grpId="18" animBg="1" advAuto="0"/>
      <p:bldP spid="201" grpId="19" animBg="1" advAuto="0"/>
      <p:bldP spid="202" grpId="22" animBg="1" advAuto="0"/>
      <p:bldP spid="203" grpId="25" animBg="1" advAuto="0"/>
      <p:bldP spid="204" grpId="23" animBg="1" advAuto="0"/>
      <p:bldP spid="205" grpId="24" animBg="1" advAuto="0"/>
      <p:bldP spid="206" grpId="26" animBg="1" advAuto="0"/>
      <p:bldP spid="207" grpId="27" animBg="1" advAuto="0"/>
      <p:bldP spid="208" grpId="28" animBg="1" advAuto="0"/>
      <p:bldP spid="209" grpId="2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8965" y="2336642"/>
            <a:ext cx="4679953" cy="381349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776287" y="1268412"/>
            <a:ext cx="840105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7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Zeitdifferenz zum Bezugsort (Standard-Port) für das nächste HW.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4811182" y="2335741"/>
            <a:ext cx="4671486" cy="4195011"/>
            <a:chOff x="0" y="0"/>
            <a:chExt cx="4671484" cy="4195010"/>
          </a:xfrm>
        </p:grpSpPr>
        <p:pic>
          <p:nvPicPr>
            <p:cNvPr id="213" name="image7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710670" y="0"/>
              <a:ext cx="3960815" cy="3640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Shape 214"/>
            <p:cNvSpPr/>
            <p:nvPr/>
          </p:nvSpPr>
          <p:spPr>
            <a:xfrm>
              <a:off x="1099621" y="4022195"/>
              <a:ext cx="3176564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TIME OF HIGH WATER AT STANDARD PORT</a:t>
              </a:r>
            </a:p>
          </p:txBody>
        </p:sp>
        <p:sp>
          <p:nvSpPr>
            <p:cNvPr id="215" name="Shape 215"/>
            <p:cNvSpPr/>
            <p:nvPr/>
          </p:nvSpPr>
          <p:spPr>
            <a:xfrm rot="16200000">
              <a:off x="-669244" y="1794780"/>
              <a:ext cx="1511302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TIME Difference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403225" y="1786477"/>
            <a:ext cx="4052094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HW St. Helier:     18:55     HW Sark: ________</a:t>
            </a:r>
          </a:p>
        </p:txBody>
      </p:sp>
      <p:sp>
        <p:nvSpPr>
          <p:cNvPr id="218" name="Shape 218"/>
          <p:cNvSpPr/>
          <p:nvPr/>
        </p:nvSpPr>
        <p:spPr>
          <a:xfrm>
            <a:off x="5631225" y="5749325"/>
            <a:ext cx="107949" cy="10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3300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618132" y="2742290"/>
            <a:ext cx="107949" cy="10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333CC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432857" y="4296304"/>
            <a:ext cx="431802" cy="215902"/>
          </a:xfrm>
          <a:prstGeom prst="rect">
            <a:avLst/>
          </a:prstGeom>
          <a:ln w="1905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H="1">
            <a:off x="5676966" y="2801048"/>
            <a:ext cx="1985005" cy="3005091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846252" y="1741541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274636" y="4658898"/>
            <a:ext cx="4511678" cy="179274"/>
          </a:xfrm>
          <a:prstGeom prst="rect">
            <a:avLst/>
          </a:prstGeom>
          <a:solidFill>
            <a:srgbClr val="FF2600">
              <a:alpha val="1567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953557" y="4309004"/>
            <a:ext cx="431802" cy="215902"/>
          </a:xfrm>
          <a:prstGeom prst="rect">
            <a:avLst/>
          </a:prstGeom>
          <a:ln w="19050">
            <a:solidFill>
              <a:srgbClr val="0433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262" name="Group 262"/>
          <p:cNvGrpSpPr/>
          <p:nvPr/>
        </p:nvGrpSpPr>
        <p:grpSpPr>
          <a:xfrm>
            <a:off x="5460688" y="5951651"/>
            <a:ext cx="3672461" cy="322580"/>
            <a:chOff x="0" y="0"/>
            <a:chExt cx="3672460" cy="322578"/>
          </a:xfrm>
        </p:grpSpPr>
        <p:sp>
          <p:nvSpPr>
            <p:cNvPr id="225" name="Shape 225"/>
            <p:cNvSpPr/>
            <p:nvPr/>
          </p:nvSpPr>
          <p:spPr>
            <a:xfrm>
              <a:off x="0" y="134304"/>
              <a:ext cx="379984" cy="185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>
                  <a:uFill>
                    <a:solidFill/>
                  </a:uFill>
                </a:rPr>
                <a:t>1500</a:t>
              </a:r>
            </a:p>
          </p:txBody>
        </p:sp>
        <p:grpSp>
          <p:nvGrpSpPr>
            <p:cNvPr id="261" name="Group 261"/>
            <p:cNvGrpSpPr/>
            <p:nvPr/>
          </p:nvGrpSpPr>
          <p:grpSpPr>
            <a:xfrm>
              <a:off x="223010" y="0"/>
              <a:ext cx="3449451" cy="322579"/>
              <a:chOff x="0" y="0"/>
              <a:chExt cx="3449449" cy="322578"/>
            </a:xfrm>
          </p:grpSpPr>
          <p:grpSp>
            <p:nvGrpSpPr>
              <p:cNvPr id="230" name="Group 230"/>
              <p:cNvGrpSpPr/>
              <p:nvPr/>
            </p:nvGrpSpPr>
            <p:grpSpPr>
              <a:xfrm>
                <a:off x="0" y="12700"/>
                <a:ext cx="488954" cy="182451"/>
                <a:chOff x="0" y="0"/>
                <a:chExt cx="488953" cy="182450"/>
              </a:xfrm>
            </p:grpSpPr>
            <p:sp>
              <p:nvSpPr>
                <p:cNvPr id="226" name="Shape 226"/>
                <p:cNvSpPr/>
                <p:nvPr/>
              </p:nvSpPr>
              <p:spPr>
                <a:xfrm flipV="1">
                  <a:off x="-1" y="3175"/>
                  <a:ext cx="3" cy="179276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 flipV="1">
                  <a:off x="162983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 flipV="1">
                  <a:off x="32914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 flipV="1">
                  <a:off x="488951" y="3175"/>
                  <a:ext cx="3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35" name="Group 235"/>
              <p:cNvGrpSpPr/>
              <p:nvPr/>
            </p:nvGrpSpPr>
            <p:grpSpPr>
              <a:xfrm>
                <a:off x="657224" y="9525"/>
                <a:ext cx="488953" cy="182450"/>
                <a:chOff x="0" y="0"/>
                <a:chExt cx="488952" cy="182449"/>
              </a:xfrm>
            </p:grpSpPr>
            <p:sp>
              <p:nvSpPr>
                <p:cNvPr id="231" name="Shape 231"/>
                <p:cNvSpPr/>
                <p:nvPr/>
              </p:nvSpPr>
              <p:spPr>
                <a:xfrm flipV="1">
                  <a:off x="-1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2" name="Shape 232"/>
                <p:cNvSpPr/>
                <p:nvPr/>
              </p:nvSpPr>
              <p:spPr>
                <a:xfrm flipV="1">
                  <a:off x="162983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 flipV="1">
                  <a:off x="329141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4" name="Shape 234"/>
                <p:cNvSpPr/>
                <p:nvPr/>
              </p:nvSpPr>
              <p:spPr>
                <a:xfrm flipV="1">
                  <a:off x="488950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40" name="Group 240"/>
              <p:cNvGrpSpPr/>
              <p:nvPr/>
            </p:nvGrpSpPr>
            <p:grpSpPr>
              <a:xfrm>
                <a:off x="1327150" y="9525"/>
                <a:ext cx="488952" cy="182450"/>
                <a:chOff x="0" y="0"/>
                <a:chExt cx="488950" cy="182449"/>
              </a:xfrm>
            </p:grpSpPr>
            <p:sp>
              <p:nvSpPr>
                <p:cNvPr id="236" name="Shape 236"/>
                <p:cNvSpPr/>
                <p:nvPr/>
              </p:nvSpPr>
              <p:spPr>
                <a:xfrm flipV="1">
                  <a:off x="0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7" name="Shape 237"/>
                <p:cNvSpPr/>
                <p:nvPr/>
              </p:nvSpPr>
              <p:spPr>
                <a:xfrm flipV="1">
                  <a:off x="16298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8" name="Shape 238"/>
                <p:cNvSpPr/>
                <p:nvPr/>
              </p:nvSpPr>
              <p:spPr>
                <a:xfrm flipV="1">
                  <a:off x="329141" y="0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 flipV="1">
                  <a:off x="488949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45" name="Group 245"/>
              <p:cNvGrpSpPr/>
              <p:nvPr/>
            </p:nvGrpSpPr>
            <p:grpSpPr>
              <a:xfrm>
                <a:off x="1984375" y="0"/>
                <a:ext cx="488954" cy="182450"/>
                <a:chOff x="0" y="0"/>
                <a:chExt cx="488952" cy="182449"/>
              </a:xfrm>
            </p:grpSpPr>
            <p:sp>
              <p:nvSpPr>
                <p:cNvPr id="241" name="Shape 241"/>
                <p:cNvSpPr/>
                <p:nvPr/>
              </p:nvSpPr>
              <p:spPr>
                <a:xfrm flipV="1">
                  <a:off x="-1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 flipV="1">
                  <a:off x="162983" y="0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3" name="Shape 243"/>
                <p:cNvSpPr/>
                <p:nvPr/>
              </p:nvSpPr>
              <p:spPr>
                <a:xfrm flipV="1">
                  <a:off x="329141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 flipV="1">
                  <a:off x="488950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50" name="Group 250"/>
              <p:cNvGrpSpPr/>
              <p:nvPr/>
            </p:nvGrpSpPr>
            <p:grpSpPr>
              <a:xfrm>
                <a:off x="2644777" y="9525"/>
                <a:ext cx="488952" cy="182450"/>
                <a:chOff x="0" y="0"/>
                <a:chExt cx="488950" cy="182449"/>
              </a:xfrm>
            </p:grpSpPr>
            <p:sp>
              <p:nvSpPr>
                <p:cNvPr id="246" name="Shape 246"/>
                <p:cNvSpPr/>
                <p:nvPr/>
              </p:nvSpPr>
              <p:spPr>
                <a:xfrm flipV="1">
                  <a:off x="0" y="3175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7" name="Shape 247"/>
                <p:cNvSpPr/>
                <p:nvPr/>
              </p:nvSpPr>
              <p:spPr>
                <a:xfrm flipV="1">
                  <a:off x="16298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 flipV="1">
                  <a:off x="329141" y="0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9" name="Shape 249"/>
                <p:cNvSpPr/>
                <p:nvPr/>
              </p:nvSpPr>
              <p:spPr>
                <a:xfrm flipV="1">
                  <a:off x="488949" y="3175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251" name="Shape 251"/>
              <p:cNvSpPr/>
              <p:nvPr/>
            </p:nvSpPr>
            <p:spPr>
              <a:xfrm>
                <a:off x="3069466" y="127954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0100</a:t>
                </a: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418338" y="13112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1700</a:t>
                </a: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1078739" y="1374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1900</a:t>
                </a: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1748665" y="1247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2100</a:t>
                </a: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2409066" y="1247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2300</a:t>
                </a: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224664" y="77154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16</a:t>
                </a: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885064" y="6762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18</a:t>
                </a: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1554990" y="6127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20</a:t>
                </a: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2212215" y="51754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22</a:t>
                </a: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2869441" y="5492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00</a:t>
                </a:r>
              </a:p>
            </p:txBody>
          </p:sp>
        </p:grpSp>
      </p:grpSp>
      <p:sp>
        <p:nvSpPr>
          <p:cNvPr id="263" name="Shape 263"/>
          <p:cNvSpPr/>
          <p:nvPr/>
        </p:nvSpPr>
        <p:spPr>
          <a:xfrm>
            <a:off x="5401864" y="6037403"/>
            <a:ext cx="494508" cy="241624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365933" y="6025893"/>
            <a:ext cx="494509" cy="241625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914400" y="4638145"/>
            <a:ext cx="482898" cy="217490"/>
          </a:xfrm>
          <a:prstGeom prst="rect">
            <a:avLst/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397932" y="4642379"/>
            <a:ext cx="465073" cy="212347"/>
          </a:xfrm>
          <a:prstGeom prst="rect">
            <a:avLst/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84" name="Group 284"/>
          <p:cNvGrpSpPr/>
          <p:nvPr/>
        </p:nvGrpSpPr>
        <p:grpSpPr>
          <a:xfrm>
            <a:off x="4889187" y="2695056"/>
            <a:ext cx="741148" cy="3161135"/>
            <a:chOff x="25399" y="33866"/>
            <a:chExt cx="741146" cy="3161134"/>
          </a:xfrm>
        </p:grpSpPr>
        <p:sp>
          <p:nvSpPr>
            <p:cNvPr id="267" name="Shape 267"/>
            <p:cNvSpPr/>
            <p:nvPr/>
          </p:nvSpPr>
          <p:spPr>
            <a:xfrm>
              <a:off x="42333" y="33866"/>
              <a:ext cx="476400" cy="185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>
                  <a:uFill>
                    <a:solidFill/>
                  </a:uFill>
                </a:rPr>
                <a:t>+0015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25399" y="3009902"/>
              <a:ext cx="476400" cy="18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>
                  <a:uFill>
                    <a:solidFill/>
                  </a:uFill>
                </a:rPr>
                <a:t>+0005</a:t>
              </a:r>
            </a:p>
          </p:txBody>
        </p:sp>
        <p:sp>
          <p:nvSpPr>
            <p:cNvPr id="269" name="Shape 269"/>
            <p:cNvSpPr/>
            <p:nvPr/>
          </p:nvSpPr>
          <p:spPr>
            <a:xfrm flipV="1">
              <a:off x="557481" y="128575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74414" y="3146944"/>
              <a:ext cx="192132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65948" y="1330843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57481" y="1944676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flipV="1">
              <a:off x="544780" y="729709"/>
              <a:ext cx="192132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57481" y="2550044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22766" y="626533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+0013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139699" y="1223433"/>
              <a:ext cx="359966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+0011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26998" y="1837267"/>
              <a:ext cx="369393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+0009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135466" y="2446867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+0007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622610" y="1635642"/>
              <a:ext cx="88466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622610" y="2245243"/>
              <a:ext cx="88466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18377" y="1034509"/>
              <a:ext cx="88465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09910" y="429142"/>
              <a:ext cx="88466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22610" y="2846376"/>
              <a:ext cx="88466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85" name="Shape 285"/>
          <p:cNvSpPr/>
          <p:nvPr/>
        </p:nvSpPr>
        <p:spPr>
          <a:xfrm>
            <a:off x="4891748" y="5647935"/>
            <a:ext cx="494509" cy="241625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891549" y="2665684"/>
            <a:ext cx="494509" cy="241624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 flipV="1">
            <a:off x="5689598" y="5074850"/>
            <a:ext cx="2" cy="915596"/>
          </a:xfrm>
          <a:prstGeom prst="line">
            <a:avLst/>
          </a:prstGeom>
          <a:ln w="12700">
            <a:solidFill>
              <a:srgbClr val="FF26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367866" y="5806293"/>
            <a:ext cx="849981" cy="3"/>
          </a:xfrm>
          <a:prstGeom prst="line">
            <a:avLst/>
          </a:prstGeom>
          <a:ln w="12700">
            <a:solidFill>
              <a:srgbClr val="FF26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 flipV="1">
            <a:off x="7660215" y="2442607"/>
            <a:ext cx="2" cy="3560538"/>
          </a:xfrm>
          <a:prstGeom prst="line">
            <a:avLst/>
          </a:prstGeom>
          <a:ln w="12700">
            <a:solidFill>
              <a:srgbClr val="0433FF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flipH="1" flipV="1">
            <a:off x="5512772" y="2783694"/>
            <a:ext cx="3540793" cy="2"/>
          </a:xfrm>
          <a:prstGeom prst="line">
            <a:avLst/>
          </a:prstGeom>
          <a:ln w="12700">
            <a:solidFill>
              <a:srgbClr val="0433FF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 flipV="1">
            <a:off x="6995581" y="2785110"/>
            <a:ext cx="2" cy="3315085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 flipH="1" flipV="1">
            <a:off x="5251206" y="3803610"/>
            <a:ext cx="3099044" cy="2"/>
          </a:xfrm>
          <a:prstGeom prst="line">
            <a:avLst/>
          </a:prstGeom>
          <a:ln w="25400">
            <a:solidFill>
              <a:srgbClr val="0433FF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6178438">
            <a:off x="6719824" y="4484708"/>
            <a:ext cx="1121570" cy="1766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15" y="0"/>
                </a:moveTo>
                <a:cubicBezTo>
                  <a:pt x="7839" y="0"/>
                  <a:pt x="7292" y="348"/>
                  <a:pt x="7292" y="776"/>
                </a:cubicBezTo>
                <a:lnTo>
                  <a:pt x="7292" y="5012"/>
                </a:lnTo>
                <a:lnTo>
                  <a:pt x="0" y="7336"/>
                </a:lnTo>
                <a:lnTo>
                  <a:pt x="7292" y="9665"/>
                </a:lnTo>
                <a:lnTo>
                  <a:pt x="7292" y="20824"/>
                </a:lnTo>
                <a:cubicBezTo>
                  <a:pt x="7292" y="21252"/>
                  <a:pt x="7839" y="21600"/>
                  <a:pt x="8515" y="21600"/>
                </a:cubicBezTo>
                <a:lnTo>
                  <a:pt x="20377" y="21600"/>
                </a:lnTo>
                <a:cubicBezTo>
                  <a:pt x="21052" y="21600"/>
                  <a:pt x="21600" y="21252"/>
                  <a:pt x="21600" y="20824"/>
                </a:cubicBezTo>
                <a:lnTo>
                  <a:pt x="21600" y="776"/>
                </a:lnTo>
                <a:cubicBezTo>
                  <a:pt x="21600" y="348"/>
                  <a:pt x="21052" y="0"/>
                  <a:pt x="20377" y="0"/>
                </a:cubicBezTo>
                <a:lnTo>
                  <a:pt x="851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6407896" y="4852999"/>
            <a:ext cx="1681585" cy="528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Auf der Zeitachse tragen</a:t>
            </a:r>
            <a:b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 die Zeit des Hoch-</a:t>
            </a:r>
            <a:b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Wassers St. Helier ein.</a:t>
            </a:r>
          </a:p>
        </p:txBody>
      </p:sp>
      <p:sp>
        <p:nvSpPr>
          <p:cNvPr id="295" name="Shape 295"/>
          <p:cNvSpPr/>
          <p:nvPr/>
        </p:nvSpPr>
        <p:spPr>
          <a:xfrm rot="16193599">
            <a:off x="5357120" y="2177457"/>
            <a:ext cx="890590" cy="232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64" y="0"/>
                </a:moveTo>
                <a:cubicBezTo>
                  <a:pt x="8404" y="0"/>
                  <a:pt x="7787" y="236"/>
                  <a:pt x="7787" y="526"/>
                </a:cubicBezTo>
                <a:lnTo>
                  <a:pt x="7787" y="15607"/>
                </a:lnTo>
                <a:lnTo>
                  <a:pt x="0" y="21600"/>
                </a:lnTo>
                <a:lnTo>
                  <a:pt x="17009" y="18813"/>
                </a:lnTo>
                <a:lnTo>
                  <a:pt x="20224" y="18813"/>
                </a:lnTo>
                <a:cubicBezTo>
                  <a:pt x="20983" y="18813"/>
                  <a:pt x="21600" y="18578"/>
                  <a:pt x="21600" y="18287"/>
                </a:cubicBezTo>
                <a:lnTo>
                  <a:pt x="21600" y="526"/>
                </a:lnTo>
                <a:cubicBezTo>
                  <a:pt x="21600" y="236"/>
                  <a:pt x="20983" y="0"/>
                  <a:pt x="20224" y="0"/>
                </a:cubicBezTo>
                <a:lnTo>
                  <a:pt x="916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4697630" y="2990332"/>
            <a:ext cx="1875316" cy="37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Der Schnittpunkt markiert</a:t>
            </a:r>
            <a:br>
              <a:rPr sz="13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3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die aktuelle Zeitdifferenz.</a:t>
            </a:r>
          </a:p>
        </p:txBody>
      </p:sp>
      <p:sp>
        <p:nvSpPr>
          <p:cNvPr id="297" name="Shape 297"/>
          <p:cNvSpPr/>
          <p:nvPr/>
        </p:nvSpPr>
        <p:spPr>
          <a:xfrm>
            <a:off x="5326052" y="3630037"/>
            <a:ext cx="720709" cy="365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605429" y="1754198"/>
            <a:ext cx="2303079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+00:12   </a:t>
            </a:r>
            <a:r>
              <a:rPr sz="1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ganze Minuten gerundet.</a:t>
            </a:r>
          </a:p>
        </p:txBody>
      </p:sp>
      <p:sp>
        <p:nvSpPr>
          <p:cNvPr id="90" name="Textplatzhalter 8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16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50"/>
                            </p:stCondLst>
                            <p:childTnLst>
                              <p:par>
                                <p:cTn id="67" presetID="10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17" grpId="3" animBg="1" advAuto="0"/>
      <p:bldP spid="218" grpId="17" animBg="1" advAuto="0"/>
      <p:bldP spid="219" grpId="20" animBg="1" advAuto="0"/>
      <p:bldP spid="220" grpId="5" animBg="1" advAuto="0"/>
      <p:bldP spid="221" grpId="21" animBg="1" advAuto="0"/>
      <p:bldP spid="222" grpId="4" animBg="1" advAuto="0"/>
      <p:bldP spid="223" grpId="2" animBg="1" advAuto="0"/>
      <p:bldP spid="224" grpId="6" animBg="1" advAuto="0"/>
      <p:bldP spid="262" grpId="7" animBg="1" advAuto="0"/>
      <p:bldP spid="263" grpId="8" animBg="1" advAuto="0"/>
      <p:bldP spid="264" grpId="9" animBg="1" advAuto="0"/>
      <p:bldP spid="265" grpId="13" animBg="1" advAuto="0"/>
      <p:bldP spid="266" grpId="11" animBg="1" advAuto="0"/>
      <p:bldP spid="284" grpId="10" animBg="1" advAuto="0"/>
      <p:bldP spid="285" grpId="12" animBg="1" advAuto="0"/>
      <p:bldP spid="286" grpId="14" animBg="1" advAuto="0"/>
      <p:bldP spid="287" grpId="16" animBg="1" advAuto="0"/>
      <p:bldP spid="288" grpId="15" animBg="1" advAuto="0"/>
      <p:bldP spid="289" grpId="18" animBg="1" advAuto="0"/>
      <p:bldP spid="290" grpId="19" animBg="1" advAuto="0"/>
      <p:bldP spid="291" grpId="22" animBg="1" advAuto="0"/>
      <p:bldP spid="292" grpId="25" animBg="1" advAuto="0"/>
      <p:bldP spid="293" grpId="23" animBg="1" advAuto="0"/>
      <p:bldP spid="294" grpId="24" animBg="1" advAuto="0"/>
      <p:bldP spid="295" grpId="26" animBg="1" advAuto="0"/>
      <p:bldP spid="296" grpId="27" animBg="1" advAuto="0"/>
      <p:bldP spid="297" grpId="28" animBg="1" advAuto="0"/>
      <p:bldP spid="298" grpId="29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8965" y="2336642"/>
            <a:ext cx="4679953" cy="381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767820" y="1285344"/>
            <a:ext cx="8401051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270933" indent="-270933">
              <a:spcBef>
                <a:spcPts val="300"/>
              </a:spcBef>
              <a:buSzPct val="100000"/>
              <a:buAutoNum type="arabicPeriod" startAt="7"/>
              <a:defRPr sz="1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Ermitteln Zeitdifferenz für das LW in der Ankernacht.</a:t>
            </a:r>
          </a:p>
        </p:txBody>
      </p:sp>
      <p:grpSp>
        <p:nvGrpSpPr>
          <p:cNvPr id="305" name="Group 305"/>
          <p:cNvGrpSpPr/>
          <p:nvPr/>
        </p:nvGrpSpPr>
        <p:grpSpPr>
          <a:xfrm>
            <a:off x="4819648" y="2335741"/>
            <a:ext cx="4671487" cy="4195011"/>
            <a:chOff x="0" y="0"/>
            <a:chExt cx="4671485" cy="4195010"/>
          </a:xfrm>
        </p:grpSpPr>
        <p:pic>
          <p:nvPicPr>
            <p:cNvPr id="302" name="image7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710670" y="0"/>
              <a:ext cx="3960816" cy="3640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Shape 303"/>
            <p:cNvSpPr/>
            <p:nvPr/>
          </p:nvSpPr>
          <p:spPr>
            <a:xfrm>
              <a:off x="1099622" y="4022195"/>
              <a:ext cx="3176564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TIME OF HIGH WATER AT STANDARD PORT</a:t>
              </a:r>
            </a:p>
          </p:txBody>
        </p:sp>
        <p:sp>
          <p:nvSpPr>
            <p:cNvPr id="304" name="Shape 304"/>
            <p:cNvSpPr/>
            <p:nvPr/>
          </p:nvSpPr>
          <p:spPr>
            <a:xfrm rot="16200000">
              <a:off x="-669244" y="1794780"/>
              <a:ext cx="1511302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TIME Difference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403225" y="1786477"/>
            <a:ext cx="3969743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LW St. Helier:     01:46     LW Sark: ________</a:t>
            </a:r>
          </a:p>
        </p:txBody>
      </p:sp>
      <p:sp>
        <p:nvSpPr>
          <p:cNvPr id="307" name="Shape 307"/>
          <p:cNvSpPr/>
          <p:nvPr/>
        </p:nvSpPr>
        <p:spPr>
          <a:xfrm>
            <a:off x="7282226" y="5753061"/>
            <a:ext cx="107950" cy="10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3300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641894" y="2748044"/>
            <a:ext cx="107949" cy="10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333CC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1440391" y="4135437"/>
            <a:ext cx="431802" cy="215902"/>
          </a:xfrm>
          <a:prstGeom prst="rect">
            <a:avLst/>
          </a:prstGeom>
          <a:ln w="1905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H="1" flipV="1">
            <a:off x="5690116" y="2794102"/>
            <a:ext cx="1636297" cy="3023264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838781" y="1748015"/>
            <a:ext cx="720709" cy="32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308504" y="4667365"/>
            <a:ext cx="4511676" cy="179274"/>
          </a:xfrm>
          <a:prstGeom prst="rect">
            <a:avLst/>
          </a:prstGeom>
          <a:solidFill>
            <a:srgbClr val="FF2600">
              <a:alpha val="1567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1935690" y="4325937"/>
            <a:ext cx="431802" cy="215902"/>
          </a:xfrm>
          <a:prstGeom prst="rect">
            <a:avLst/>
          </a:prstGeom>
          <a:ln w="19050">
            <a:solidFill>
              <a:srgbClr val="0433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351" name="Group 351"/>
          <p:cNvGrpSpPr/>
          <p:nvPr/>
        </p:nvGrpSpPr>
        <p:grpSpPr>
          <a:xfrm>
            <a:off x="5483350" y="5821414"/>
            <a:ext cx="3672461" cy="322580"/>
            <a:chOff x="0" y="0"/>
            <a:chExt cx="3672460" cy="322578"/>
          </a:xfrm>
        </p:grpSpPr>
        <p:sp>
          <p:nvSpPr>
            <p:cNvPr id="314" name="Shape 314"/>
            <p:cNvSpPr/>
            <p:nvPr/>
          </p:nvSpPr>
          <p:spPr>
            <a:xfrm>
              <a:off x="0" y="134304"/>
              <a:ext cx="379984" cy="185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2100</a:t>
              </a:r>
            </a:p>
          </p:txBody>
        </p:sp>
        <p:grpSp>
          <p:nvGrpSpPr>
            <p:cNvPr id="350" name="Group 350"/>
            <p:cNvGrpSpPr/>
            <p:nvPr/>
          </p:nvGrpSpPr>
          <p:grpSpPr>
            <a:xfrm>
              <a:off x="223010" y="0"/>
              <a:ext cx="3449451" cy="322579"/>
              <a:chOff x="0" y="0"/>
              <a:chExt cx="3449449" cy="322578"/>
            </a:xfrm>
          </p:grpSpPr>
          <p:grpSp>
            <p:nvGrpSpPr>
              <p:cNvPr id="319" name="Group 319"/>
              <p:cNvGrpSpPr/>
              <p:nvPr/>
            </p:nvGrpSpPr>
            <p:grpSpPr>
              <a:xfrm>
                <a:off x="0" y="12700"/>
                <a:ext cx="488954" cy="182452"/>
                <a:chOff x="0" y="0"/>
                <a:chExt cx="488953" cy="182450"/>
              </a:xfrm>
            </p:grpSpPr>
            <p:sp>
              <p:nvSpPr>
                <p:cNvPr id="315" name="Shape 315"/>
                <p:cNvSpPr/>
                <p:nvPr/>
              </p:nvSpPr>
              <p:spPr>
                <a:xfrm flipV="1">
                  <a:off x="-1" y="3176"/>
                  <a:ext cx="3" cy="179275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 flipV="1">
                  <a:off x="162983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7" name="Shape 317"/>
                <p:cNvSpPr/>
                <p:nvPr/>
              </p:nvSpPr>
              <p:spPr>
                <a:xfrm flipV="1">
                  <a:off x="329142" y="0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 flipV="1">
                  <a:off x="488951" y="3175"/>
                  <a:ext cx="3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24" name="Group 324"/>
              <p:cNvGrpSpPr/>
              <p:nvPr/>
            </p:nvGrpSpPr>
            <p:grpSpPr>
              <a:xfrm>
                <a:off x="657224" y="9525"/>
                <a:ext cx="488952" cy="182449"/>
                <a:chOff x="0" y="0"/>
                <a:chExt cx="488951" cy="182448"/>
              </a:xfrm>
            </p:grpSpPr>
            <p:sp>
              <p:nvSpPr>
                <p:cNvPr id="320" name="Shape 320"/>
                <p:cNvSpPr/>
                <p:nvPr/>
              </p:nvSpPr>
              <p:spPr>
                <a:xfrm flipV="1">
                  <a:off x="-1" y="3175"/>
                  <a:ext cx="3" cy="179274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 flipV="1">
                  <a:off x="162983" y="-1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 flipV="1">
                  <a:off x="329141" y="-1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3" name="Shape 323"/>
                <p:cNvSpPr/>
                <p:nvPr/>
              </p:nvSpPr>
              <p:spPr>
                <a:xfrm flipV="1">
                  <a:off x="488949" y="3174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29" name="Group 329"/>
              <p:cNvGrpSpPr/>
              <p:nvPr/>
            </p:nvGrpSpPr>
            <p:grpSpPr>
              <a:xfrm>
                <a:off x="1327150" y="9525"/>
                <a:ext cx="488953" cy="182449"/>
                <a:chOff x="0" y="0"/>
                <a:chExt cx="488952" cy="182448"/>
              </a:xfrm>
            </p:grpSpPr>
            <p:sp>
              <p:nvSpPr>
                <p:cNvPr id="325" name="Shape 325"/>
                <p:cNvSpPr/>
                <p:nvPr/>
              </p:nvSpPr>
              <p:spPr>
                <a:xfrm flipV="1">
                  <a:off x="-1" y="3175"/>
                  <a:ext cx="3" cy="179274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6" name="Shape 326"/>
                <p:cNvSpPr/>
                <p:nvPr/>
              </p:nvSpPr>
              <p:spPr>
                <a:xfrm flipV="1">
                  <a:off x="162983" y="-1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7" name="Shape 327"/>
                <p:cNvSpPr/>
                <p:nvPr/>
              </p:nvSpPr>
              <p:spPr>
                <a:xfrm flipV="1">
                  <a:off x="329141" y="-1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8" name="Shape 328"/>
                <p:cNvSpPr/>
                <p:nvPr/>
              </p:nvSpPr>
              <p:spPr>
                <a:xfrm flipV="1">
                  <a:off x="488950" y="3174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34" name="Group 334"/>
              <p:cNvGrpSpPr/>
              <p:nvPr/>
            </p:nvGrpSpPr>
            <p:grpSpPr>
              <a:xfrm>
                <a:off x="1984376" y="0"/>
                <a:ext cx="488952" cy="182449"/>
                <a:chOff x="0" y="0"/>
                <a:chExt cx="488950" cy="182448"/>
              </a:xfrm>
            </p:grpSpPr>
            <p:sp>
              <p:nvSpPr>
                <p:cNvPr id="330" name="Shape 330"/>
                <p:cNvSpPr/>
                <p:nvPr/>
              </p:nvSpPr>
              <p:spPr>
                <a:xfrm flipV="1">
                  <a:off x="0" y="3175"/>
                  <a:ext cx="3" cy="179274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 flipV="1">
                  <a:off x="162982" y="-1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 flipV="1">
                  <a:off x="329141" y="-1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33" name="Shape 333"/>
                <p:cNvSpPr/>
                <p:nvPr/>
              </p:nvSpPr>
              <p:spPr>
                <a:xfrm flipV="1">
                  <a:off x="488949" y="3174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39" name="Group 339"/>
              <p:cNvGrpSpPr/>
              <p:nvPr/>
            </p:nvGrpSpPr>
            <p:grpSpPr>
              <a:xfrm>
                <a:off x="2644776" y="9525"/>
                <a:ext cx="488953" cy="182449"/>
                <a:chOff x="0" y="0"/>
                <a:chExt cx="488952" cy="182448"/>
              </a:xfrm>
            </p:grpSpPr>
            <p:sp>
              <p:nvSpPr>
                <p:cNvPr id="335" name="Shape 335"/>
                <p:cNvSpPr/>
                <p:nvPr/>
              </p:nvSpPr>
              <p:spPr>
                <a:xfrm flipV="1">
                  <a:off x="-1" y="3175"/>
                  <a:ext cx="3" cy="179274"/>
                </a:xfrm>
                <a:prstGeom prst="line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36" name="Shape 336"/>
                <p:cNvSpPr/>
                <p:nvPr/>
              </p:nvSpPr>
              <p:spPr>
                <a:xfrm flipV="1">
                  <a:off x="162983" y="-1"/>
                  <a:ext cx="1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37" name="Shape 337"/>
                <p:cNvSpPr/>
                <p:nvPr/>
              </p:nvSpPr>
              <p:spPr>
                <a:xfrm flipV="1">
                  <a:off x="329141" y="-1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 flipV="1">
                  <a:off x="488950" y="3174"/>
                  <a:ext cx="2" cy="102857"/>
                </a:xfrm>
                <a:prstGeom prst="line">
                  <a:avLst/>
                </a:prstGeom>
                <a:noFill/>
                <a:ln w="12700" cap="flat">
                  <a:solidFill>
                    <a:srgbClr val="00CC99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340" name="Shape 340"/>
              <p:cNvSpPr/>
              <p:nvPr/>
            </p:nvSpPr>
            <p:spPr>
              <a:xfrm>
                <a:off x="3069466" y="127954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0700</a:t>
                </a: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418338" y="13112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2300</a:t>
                </a:r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1078739" y="1374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0100</a:t>
                </a:r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1748665" y="1247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0300</a:t>
                </a:r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2409066" y="124779"/>
                <a:ext cx="379984" cy="185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0500</a:t>
                </a:r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224664" y="77154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 dirty="0">
                    <a:uFill>
                      <a:solidFill/>
                    </a:uFill>
                  </a:rPr>
                  <a:t>22</a:t>
                </a:r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885064" y="6762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00</a:t>
                </a:r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1554990" y="6127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02</a:t>
                </a: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2212215" y="51754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04</a:t>
                </a: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2869441" y="54929"/>
                <a:ext cx="12700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800">
                    <a:uFill>
                      <a:solidFill/>
                    </a:uFill>
                  </a:rPr>
                  <a:t>06</a:t>
                </a:r>
              </a:p>
            </p:txBody>
          </p:sp>
        </p:grpSp>
      </p:grpSp>
      <p:sp>
        <p:nvSpPr>
          <p:cNvPr id="352" name="Shape 352"/>
          <p:cNvSpPr/>
          <p:nvPr/>
        </p:nvSpPr>
        <p:spPr>
          <a:xfrm>
            <a:off x="7071292" y="5854123"/>
            <a:ext cx="494509" cy="241625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400670" y="5943467"/>
            <a:ext cx="494508" cy="241625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1939366" y="4655079"/>
            <a:ext cx="482898" cy="200953"/>
          </a:xfrm>
          <a:prstGeom prst="rect">
            <a:avLst/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447800" y="4650845"/>
            <a:ext cx="465073" cy="212347"/>
          </a:xfrm>
          <a:prstGeom prst="rect">
            <a:avLst/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4876060" y="5649181"/>
            <a:ext cx="494509" cy="241624"/>
          </a:xfrm>
          <a:prstGeom prst="roundRect">
            <a:avLst>
              <a:gd name="adj" fmla="val 20466"/>
            </a:avLst>
          </a:prstGeom>
          <a:ln w="254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842244" y="2648750"/>
            <a:ext cx="494508" cy="241624"/>
          </a:xfrm>
          <a:prstGeom prst="roundRect">
            <a:avLst>
              <a:gd name="adj" fmla="val 20466"/>
            </a:avLst>
          </a:prstGeom>
          <a:ln w="25400">
            <a:solidFill>
              <a:srgbClr val="0433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80" name="Group 380"/>
          <p:cNvGrpSpPr/>
          <p:nvPr/>
        </p:nvGrpSpPr>
        <p:grpSpPr>
          <a:xfrm>
            <a:off x="4863789" y="2661190"/>
            <a:ext cx="766547" cy="3195001"/>
            <a:chOff x="0" y="0"/>
            <a:chExt cx="766545" cy="3195000"/>
          </a:xfrm>
        </p:grpSpPr>
        <p:sp>
          <p:nvSpPr>
            <p:cNvPr id="358" name="Shape 358"/>
            <p:cNvSpPr/>
            <p:nvPr/>
          </p:nvSpPr>
          <p:spPr>
            <a:xfrm>
              <a:off x="0" y="0"/>
              <a:ext cx="476399" cy="18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>
                  <a:uFill>
                    <a:solidFill/>
                  </a:uFill>
                </a:rPr>
                <a:t>+0010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33866" y="3009902"/>
              <a:ext cx="476399" cy="18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>
                  <a:uFill>
                    <a:solidFill/>
                  </a:uFill>
                </a:rPr>
                <a:t>+0005</a:t>
              </a:r>
            </a:p>
          </p:txBody>
        </p:sp>
        <p:sp>
          <p:nvSpPr>
            <p:cNvPr id="360" name="Shape 360"/>
            <p:cNvSpPr/>
            <p:nvPr/>
          </p:nvSpPr>
          <p:spPr>
            <a:xfrm flipV="1">
              <a:off x="557481" y="128575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74414" y="3146944"/>
              <a:ext cx="192132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65948" y="1330843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57481" y="1944676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flipV="1">
              <a:off x="544780" y="729709"/>
              <a:ext cx="192132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57481" y="2550044"/>
              <a:ext cx="192131" cy="2"/>
            </a:xfrm>
            <a:prstGeom prst="line">
              <a:avLst/>
            </a:prstGeom>
            <a:noFill/>
            <a:ln w="254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22766" y="626533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+0009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139699" y="1223433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+0008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126998" y="1837267"/>
              <a:ext cx="369393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+0007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135466" y="2446867"/>
              <a:ext cx="369392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00">
                  <a:uFill>
                    <a:solidFill/>
                  </a:uFill>
                </a:rPr>
                <a:t>+0006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346074" y="1561041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622610" y="1635642"/>
              <a:ext cx="88466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22610" y="2245243"/>
              <a:ext cx="88466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18377" y="1034509"/>
              <a:ext cx="88465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09910" y="429142"/>
              <a:ext cx="88466" cy="2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22610" y="2846376"/>
              <a:ext cx="88466" cy="3"/>
            </a:xfrm>
            <a:prstGeom prst="line">
              <a:avLst/>
            </a:prstGeom>
            <a:noFill/>
            <a:ln w="12700" cap="flat">
              <a:solidFill>
                <a:srgbClr val="00CC99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346074" y="959908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333374" y="354541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337608" y="2162175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337608" y="2771775"/>
              <a:ext cx="23516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700">
                  <a:uFill>
                    <a:solidFill/>
                  </a:uFill>
                </a:rPr>
                <a:t>00:30</a:t>
              </a:r>
            </a:p>
          </p:txBody>
        </p:sp>
      </p:grpSp>
      <p:sp>
        <p:nvSpPr>
          <p:cNvPr id="381" name="Shape 381"/>
          <p:cNvSpPr/>
          <p:nvPr/>
        </p:nvSpPr>
        <p:spPr>
          <a:xfrm flipV="1">
            <a:off x="7332133" y="2416149"/>
            <a:ext cx="2" cy="3557363"/>
          </a:xfrm>
          <a:prstGeom prst="line">
            <a:avLst/>
          </a:prstGeom>
          <a:ln w="12700">
            <a:solidFill>
              <a:srgbClr val="FF26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5528733" y="5814759"/>
            <a:ext cx="3285686" cy="3"/>
          </a:xfrm>
          <a:prstGeom prst="line">
            <a:avLst/>
          </a:prstGeom>
          <a:ln w="12700">
            <a:solidFill>
              <a:srgbClr val="FF26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 flipV="1">
            <a:off x="5714873" y="2222421"/>
            <a:ext cx="2" cy="3735402"/>
          </a:xfrm>
          <a:prstGeom prst="line">
            <a:avLst/>
          </a:prstGeom>
          <a:ln w="12700">
            <a:solidFill>
              <a:srgbClr val="0433FF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 flipH="1" flipV="1">
            <a:off x="5497830" y="2792161"/>
            <a:ext cx="2499860" cy="2"/>
          </a:xfrm>
          <a:prstGeom prst="line">
            <a:avLst/>
          </a:prstGeom>
          <a:ln w="12700">
            <a:solidFill>
              <a:srgbClr val="0433FF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 flipV="1">
            <a:off x="7266515" y="2771007"/>
            <a:ext cx="2" cy="3303788"/>
          </a:xfrm>
          <a:prstGeom prst="line">
            <a:avLst/>
          </a:prstGeom>
          <a:ln w="25400">
            <a:solidFill>
              <a:srgbClr val="00CC99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 flipH="1" flipV="1">
            <a:off x="5344340" y="5708610"/>
            <a:ext cx="3099044" cy="2"/>
          </a:xfrm>
          <a:prstGeom prst="line">
            <a:avLst/>
          </a:prstGeom>
          <a:ln w="25400">
            <a:solidFill>
              <a:srgbClr val="0433FF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 rot="16178438">
            <a:off x="6965357" y="3036908"/>
            <a:ext cx="1121571" cy="1766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15" y="0"/>
                </a:moveTo>
                <a:cubicBezTo>
                  <a:pt x="7839" y="0"/>
                  <a:pt x="7292" y="348"/>
                  <a:pt x="7292" y="776"/>
                </a:cubicBezTo>
                <a:lnTo>
                  <a:pt x="7292" y="5012"/>
                </a:lnTo>
                <a:lnTo>
                  <a:pt x="0" y="7336"/>
                </a:lnTo>
                <a:lnTo>
                  <a:pt x="7292" y="9665"/>
                </a:lnTo>
                <a:lnTo>
                  <a:pt x="7292" y="20824"/>
                </a:lnTo>
                <a:cubicBezTo>
                  <a:pt x="7292" y="21252"/>
                  <a:pt x="7839" y="21600"/>
                  <a:pt x="8515" y="21600"/>
                </a:cubicBezTo>
                <a:lnTo>
                  <a:pt x="20377" y="21600"/>
                </a:lnTo>
                <a:cubicBezTo>
                  <a:pt x="21052" y="21600"/>
                  <a:pt x="21600" y="21252"/>
                  <a:pt x="21600" y="20824"/>
                </a:cubicBezTo>
                <a:lnTo>
                  <a:pt x="21600" y="776"/>
                </a:lnTo>
                <a:cubicBezTo>
                  <a:pt x="21600" y="348"/>
                  <a:pt x="21052" y="0"/>
                  <a:pt x="20377" y="0"/>
                </a:cubicBezTo>
                <a:lnTo>
                  <a:pt x="851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6680823" y="3457990"/>
            <a:ext cx="1681585" cy="528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Auf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der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Zeitachse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tragen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Zeit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Niedrig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Wassers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St.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Helier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89" name="Shape 389"/>
          <p:cNvSpPr/>
          <p:nvPr/>
        </p:nvSpPr>
        <p:spPr>
          <a:xfrm rot="16193599">
            <a:off x="5585720" y="4065523"/>
            <a:ext cx="890590" cy="232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64" y="0"/>
                </a:moveTo>
                <a:cubicBezTo>
                  <a:pt x="8404" y="0"/>
                  <a:pt x="7787" y="236"/>
                  <a:pt x="7787" y="526"/>
                </a:cubicBezTo>
                <a:lnTo>
                  <a:pt x="7787" y="15607"/>
                </a:lnTo>
                <a:lnTo>
                  <a:pt x="0" y="21600"/>
                </a:lnTo>
                <a:lnTo>
                  <a:pt x="17009" y="18813"/>
                </a:lnTo>
                <a:lnTo>
                  <a:pt x="20224" y="18813"/>
                </a:lnTo>
                <a:cubicBezTo>
                  <a:pt x="20983" y="18813"/>
                  <a:pt x="21600" y="18578"/>
                  <a:pt x="21600" y="18287"/>
                </a:cubicBezTo>
                <a:lnTo>
                  <a:pt x="21600" y="526"/>
                </a:lnTo>
                <a:cubicBezTo>
                  <a:pt x="21600" y="236"/>
                  <a:pt x="20983" y="0"/>
                  <a:pt x="20224" y="0"/>
                </a:cubicBezTo>
                <a:lnTo>
                  <a:pt x="916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4900829" y="4827599"/>
            <a:ext cx="1875316" cy="37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Der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Schnittpunkt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markiert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aktuelle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Zeitdifferenz</a:t>
            </a:r>
            <a:r>
              <a:rPr sz="13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91" name="Shape 391"/>
          <p:cNvSpPr/>
          <p:nvPr/>
        </p:nvSpPr>
        <p:spPr>
          <a:xfrm>
            <a:off x="5348962" y="5542509"/>
            <a:ext cx="720709" cy="365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668182" y="1763162"/>
            <a:ext cx="2303079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solidFill>
                  <a:srgbClr val="FF2600"/>
                </a:solidFill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+00:05   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sz="10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ganze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Minuten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0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gerundet</a:t>
            </a:r>
            <a:r>
              <a:rPr sz="1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26" name="Picture 2" descr="C:\Users\Uwe\AppData\Local\Microsoft\Windows\Temporary Internet Files\Content.IE5\QBU31O7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635" y="1444996"/>
            <a:ext cx="440765" cy="495861"/>
          </a:xfrm>
          <a:prstGeom prst="rect">
            <a:avLst/>
          </a:prstGeom>
          <a:noFill/>
        </p:spPr>
      </p:pic>
      <p:sp>
        <p:nvSpPr>
          <p:cNvPr id="97" name="Textfeld 96"/>
          <p:cNvSpPr txBox="1"/>
          <p:nvPr/>
        </p:nvSpPr>
        <p:spPr>
          <a:xfrm>
            <a:off x="7117977" y="1416425"/>
            <a:ext cx="1841206" cy="577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10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Wäre diese Berechnung hier </a:t>
            </a:r>
            <a:br>
              <a:rPr lang="de-CH" sz="10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de-CH" sz="10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nötig gewesen? </a:t>
            </a:r>
            <a:br>
              <a:rPr lang="de-CH" sz="10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de-CH" sz="10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Wenn nicht, warum?</a:t>
            </a:r>
            <a:endParaRPr kumimoji="0" lang="de-CH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98" name="Textplatzhalter 9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16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50"/>
                            </p:stCondLst>
                            <p:childTnLst>
                              <p:par>
                                <p:cTn id="67" presetID="10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0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0" presetID="10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8" presetID="10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1" animBg="1" advAuto="0"/>
      <p:bldP spid="306" grpId="3" animBg="1" advAuto="0"/>
      <p:bldP spid="307" grpId="17" animBg="1" advAuto="0"/>
      <p:bldP spid="308" grpId="20" animBg="1" advAuto="0"/>
      <p:bldP spid="309" grpId="5" animBg="1" advAuto="0"/>
      <p:bldP spid="310" grpId="21" animBg="1" advAuto="0"/>
      <p:bldP spid="311" grpId="4" animBg="1" advAuto="0"/>
      <p:bldP spid="312" grpId="2" animBg="1" advAuto="0"/>
      <p:bldP spid="313" grpId="6" animBg="1" advAuto="0"/>
      <p:bldP spid="351" grpId="7" animBg="1" advAuto="0"/>
      <p:bldP spid="352" grpId="8" animBg="1" advAuto="0"/>
      <p:bldP spid="353" grpId="9" animBg="1" advAuto="0"/>
      <p:bldP spid="354" grpId="13" animBg="1" advAuto="0"/>
      <p:bldP spid="355" grpId="11" animBg="1" advAuto="0"/>
      <p:bldP spid="356" grpId="12" animBg="1" advAuto="0"/>
      <p:bldP spid="357" grpId="14" animBg="1" advAuto="0"/>
      <p:bldP spid="380" grpId="10" animBg="1" advAuto="0"/>
      <p:bldP spid="381" grpId="16" animBg="1" advAuto="0"/>
      <p:bldP spid="382" grpId="15" animBg="1" advAuto="0"/>
      <p:bldP spid="383" grpId="18" animBg="1" advAuto="0"/>
      <p:bldP spid="384" grpId="19" animBg="1" advAuto="0"/>
      <p:bldP spid="385" grpId="22" animBg="1" advAuto="0"/>
      <p:bldP spid="386" grpId="25" animBg="1" advAuto="0"/>
      <p:bldP spid="387" grpId="23" animBg="1" advAuto="0"/>
      <p:bldP spid="388" grpId="24" animBg="1" advAuto="0"/>
      <p:bldP spid="389" grpId="26" animBg="1" advAuto="0"/>
      <p:bldP spid="390" grpId="27" animBg="1" advAuto="0"/>
      <p:bldP spid="391" grpId="28" animBg="1" advAuto="0"/>
      <p:bldP spid="392" grpId="29" animBg="1" advAuto="0"/>
      <p:bldP spid="97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A4-Papier (210x297 mm)</PresentationFormat>
  <Paragraphs>246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Default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26</cp:revision>
  <dcterms:modified xsi:type="dcterms:W3CDTF">2014-05-23T14:07:35Z</dcterms:modified>
</cp:coreProperties>
</file>